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2"/>
  </p:notesMasterIdLst>
  <p:sldIdLst>
    <p:sldId id="659" r:id="rId2"/>
    <p:sldId id="650" r:id="rId3"/>
    <p:sldId id="299" r:id="rId4"/>
    <p:sldId id="634" r:id="rId5"/>
    <p:sldId id="645" r:id="rId6"/>
    <p:sldId id="288" r:id="rId7"/>
    <p:sldId id="287" r:id="rId8"/>
    <p:sldId id="638" r:id="rId9"/>
    <p:sldId id="637" r:id="rId10"/>
    <p:sldId id="649" r:id="rId11"/>
    <p:sldId id="272" r:id="rId12"/>
    <p:sldId id="613" r:id="rId13"/>
    <p:sldId id="531" r:id="rId14"/>
    <p:sldId id="617" r:id="rId15"/>
    <p:sldId id="618" r:id="rId16"/>
    <p:sldId id="657" r:id="rId17"/>
    <p:sldId id="667" r:id="rId18"/>
    <p:sldId id="635" r:id="rId19"/>
    <p:sldId id="652" r:id="rId20"/>
    <p:sldId id="663" r:id="rId21"/>
    <p:sldId id="664" r:id="rId22"/>
    <p:sldId id="665" r:id="rId23"/>
    <p:sldId id="653" r:id="rId24"/>
    <p:sldId id="654" r:id="rId25"/>
    <p:sldId id="642" r:id="rId26"/>
    <p:sldId id="643" r:id="rId27"/>
    <p:sldId id="625" r:id="rId28"/>
    <p:sldId id="669" r:id="rId29"/>
    <p:sldId id="627" r:id="rId30"/>
    <p:sldId id="648" r:id="rId31"/>
    <p:sldId id="626" r:id="rId32"/>
    <p:sldId id="656" r:id="rId33"/>
    <p:sldId id="644" r:id="rId34"/>
    <p:sldId id="641" r:id="rId35"/>
    <p:sldId id="670" r:id="rId36"/>
    <p:sldId id="666" r:id="rId37"/>
    <p:sldId id="639" r:id="rId38"/>
    <p:sldId id="640" r:id="rId39"/>
    <p:sldId id="672" r:id="rId40"/>
    <p:sldId id="668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0EE62-1B70-4D97-ACBB-E2438DFF960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75B6A24-57B2-4140-B2B1-3E2318CBB734}">
      <dgm:prSet phldrT="[Texto]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Psiquiatria</a:t>
          </a:r>
        </a:p>
      </dgm:t>
    </dgm:pt>
    <dgm:pt modelId="{2C13FC55-5FB4-49A4-A71F-0BE1AF279E0B}" type="parTrans" cxnId="{375A2234-0539-4FA3-A6CA-4E0BA57B437E}">
      <dgm:prSet/>
      <dgm:spPr/>
      <dgm:t>
        <a:bodyPr/>
        <a:lstStyle/>
        <a:p>
          <a:endParaRPr lang="pt-BR"/>
        </a:p>
      </dgm:t>
    </dgm:pt>
    <dgm:pt modelId="{4F72E402-9DC6-44FA-B169-E28655AC0F6F}" type="sibTrans" cxnId="{375A2234-0539-4FA3-A6CA-4E0BA57B437E}">
      <dgm:prSet/>
      <dgm:spPr/>
      <dgm:t>
        <a:bodyPr/>
        <a:lstStyle/>
        <a:p>
          <a:endParaRPr lang="pt-BR"/>
        </a:p>
      </dgm:t>
    </dgm:pt>
    <dgm:pt modelId="{9685278C-3F6E-4299-B7D4-F1CDE169EB91}">
      <dgm:prSet phldrT="[Texto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Psicologia</a:t>
          </a:r>
        </a:p>
      </dgm:t>
    </dgm:pt>
    <dgm:pt modelId="{3C53F327-4700-4ACF-9749-4652806E6D61}" type="parTrans" cxnId="{4ABBE46F-C7BF-44AB-8DD4-7BAAD13ED09B}">
      <dgm:prSet/>
      <dgm:spPr/>
      <dgm:t>
        <a:bodyPr/>
        <a:lstStyle/>
        <a:p>
          <a:endParaRPr lang="pt-BR"/>
        </a:p>
      </dgm:t>
    </dgm:pt>
    <dgm:pt modelId="{85A8209B-BB73-47E0-9399-79C97F0DF6AD}" type="sibTrans" cxnId="{4ABBE46F-C7BF-44AB-8DD4-7BAAD13ED09B}">
      <dgm:prSet/>
      <dgm:spPr/>
      <dgm:t>
        <a:bodyPr/>
        <a:lstStyle/>
        <a:p>
          <a:endParaRPr lang="pt-BR"/>
        </a:p>
      </dgm:t>
    </dgm:pt>
    <dgm:pt modelId="{B6A9E200-3B83-4B54-90E6-8D884F53A5D6}">
      <dgm:prSet phldrT="[Texto]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Espiritualidade</a:t>
          </a:r>
        </a:p>
      </dgm:t>
    </dgm:pt>
    <dgm:pt modelId="{1D8674CA-C936-44FA-B4C5-C3AA0B523A41}" type="parTrans" cxnId="{12F2CFA0-562B-4FDA-AF65-7AC0F7029C3F}">
      <dgm:prSet/>
      <dgm:spPr/>
      <dgm:t>
        <a:bodyPr/>
        <a:lstStyle/>
        <a:p>
          <a:endParaRPr lang="pt-BR"/>
        </a:p>
      </dgm:t>
    </dgm:pt>
    <dgm:pt modelId="{089F1424-E4E9-4B68-AAD6-BAFBFC63F605}" type="sibTrans" cxnId="{12F2CFA0-562B-4FDA-AF65-7AC0F7029C3F}">
      <dgm:prSet/>
      <dgm:spPr/>
      <dgm:t>
        <a:bodyPr/>
        <a:lstStyle/>
        <a:p>
          <a:endParaRPr lang="pt-BR"/>
        </a:p>
      </dgm:t>
    </dgm:pt>
    <dgm:pt modelId="{9CFA87EE-EEC9-4ADB-B02D-8057C28C3A30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pPr algn="ctr"/>
          <a:r>
            <a:rPr lang="pt-BR" sz="3500" b="0" i="0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Apoio Mútuo  </a:t>
          </a:r>
        </a:p>
      </dgm:t>
    </dgm:pt>
    <dgm:pt modelId="{DE0BF03F-DB98-417D-B68A-BAABB1EEE0CE}" type="parTrans" cxnId="{41FF5173-8392-4A4B-A16E-FED45334A4FB}">
      <dgm:prSet/>
      <dgm:spPr/>
      <dgm:t>
        <a:bodyPr/>
        <a:lstStyle/>
        <a:p>
          <a:endParaRPr lang="pt-BR"/>
        </a:p>
      </dgm:t>
    </dgm:pt>
    <dgm:pt modelId="{D57A3388-5C8E-4EAA-A8DA-48BB4F6F049F}" type="sibTrans" cxnId="{41FF5173-8392-4A4B-A16E-FED45334A4FB}">
      <dgm:prSet/>
      <dgm:spPr/>
      <dgm:t>
        <a:bodyPr/>
        <a:lstStyle/>
        <a:p>
          <a:endParaRPr lang="pt-BR"/>
        </a:p>
      </dgm:t>
    </dgm:pt>
    <dgm:pt modelId="{876919E1-70F6-4E7A-8ED4-DB953E6950D8}" type="pres">
      <dgm:prSet presAssocID="{2660EE62-1B70-4D97-ACBB-E2438DFF9606}" presName="diagram" presStyleCnt="0">
        <dgm:presLayoutVars>
          <dgm:dir/>
          <dgm:resizeHandles val="exact"/>
        </dgm:presLayoutVars>
      </dgm:prSet>
      <dgm:spPr/>
    </dgm:pt>
    <dgm:pt modelId="{A9166084-6A33-4F1C-BD58-ED64790222C5}" type="pres">
      <dgm:prSet presAssocID="{375B6A24-57B2-4140-B2B1-3E2318CBB734}" presName="node" presStyleLbl="node1" presStyleIdx="0" presStyleCnt="4" custLinFactNeighborX="1867" custLinFactNeighborY="-17103">
        <dgm:presLayoutVars>
          <dgm:bulletEnabled val="1"/>
        </dgm:presLayoutVars>
      </dgm:prSet>
      <dgm:spPr/>
    </dgm:pt>
    <dgm:pt modelId="{30BE9612-F027-459B-B272-D512398E4919}" type="pres">
      <dgm:prSet presAssocID="{4F72E402-9DC6-44FA-B169-E28655AC0F6F}" presName="sibTrans" presStyleCnt="0"/>
      <dgm:spPr/>
    </dgm:pt>
    <dgm:pt modelId="{BA466DAA-7496-4AA0-803B-42E241538F1B}" type="pres">
      <dgm:prSet presAssocID="{9685278C-3F6E-4299-B7D4-F1CDE169EB91}" presName="node" presStyleLbl="node1" presStyleIdx="1" presStyleCnt="4" custLinFactNeighborX="1918">
        <dgm:presLayoutVars>
          <dgm:bulletEnabled val="1"/>
        </dgm:presLayoutVars>
      </dgm:prSet>
      <dgm:spPr/>
    </dgm:pt>
    <dgm:pt modelId="{7741997D-CC51-4E7E-AE5E-7F9F23F97C50}" type="pres">
      <dgm:prSet presAssocID="{85A8209B-BB73-47E0-9399-79C97F0DF6AD}" presName="sibTrans" presStyleCnt="0"/>
      <dgm:spPr/>
    </dgm:pt>
    <dgm:pt modelId="{5AE55FE2-6E04-41F0-9764-987B23D0FCE7}" type="pres">
      <dgm:prSet presAssocID="{B6A9E200-3B83-4B54-90E6-8D884F53A5D6}" presName="node" presStyleLbl="node1" presStyleIdx="2" presStyleCnt="4">
        <dgm:presLayoutVars>
          <dgm:bulletEnabled val="1"/>
        </dgm:presLayoutVars>
      </dgm:prSet>
      <dgm:spPr/>
    </dgm:pt>
    <dgm:pt modelId="{105D3D94-1E21-4040-97D2-6F750A5D9C38}" type="pres">
      <dgm:prSet presAssocID="{089F1424-E4E9-4B68-AAD6-BAFBFC63F605}" presName="sibTrans" presStyleCnt="0"/>
      <dgm:spPr/>
    </dgm:pt>
    <dgm:pt modelId="{2E157ADB-42E3-4ED9-9347-BA97F038B6AF}" type="pres">
      <dgm:prSet presAssocID="{9CFA87EE-EEC9-4ADB-B02D-8057C28C3A30}" presName="node" presStyleLbl="node1" presStyleIdx="3" presStyleCnt="4">
        <dgm:presLayoutVars>
          <dgm:bulletEnabled val="1"/>
        </dgm:presLayoutVars>
      </dgm:prSet>
      <dgm:spPr/>
    </dgm:pt>
  </dgm:ptLst>
  <dgm:cxnLst>
    <dgm:cxn modelId="{6A105D10-2B77-4D5B-AE3C-58476CCA28EC}" type="presOf" srcId="{9685278C-3F6E-4299-B7D4-F1CDE169EB91}" destId="{BA466DAA-7496-4AA0-803B-42E241538F1B}" srcOrd="0" destOrd="0" presId="urn:microsoft.com/office/officeart/2005/8/layout/default"/>
    <dgm:cxn modelId="{A7467131-178D-4CCF-B245-B040053EC42F}" type="presOf" srcId="{B6A9E200-3B83-4B54-90E6-8D884F53A5D6}" destId="{5AE55FE2-6E04-41F0-9764-987B23D0FCE7}" srcOrd="0" destOrd="0" presId="urn:microsoft.com/office/officeart/2005/8/layout/default"/>
    <dgm:cxn modelId="{375A2234-0539-4FA3-A6CA-4E0BA57B437E}" srcId="{2660EE62-1B70-4D97-ACBB-E2438DFF9606}" destId="{375B6A24-57B2-4140-B2B1-3E2318CBB734}" srcOrd="0" destOrd="0" parTransId="{2C13FC55-5FB4-49A4-A71F-0BE1AF279E0B}" sibTransId="{4F72E402-9DC6-44FA-B169-E28655AC0F6F}"/>
    <dgm:cxn modelId="{AC7EA139-ED30-4F27-9FF8-0F8D11565159}" type="presOf" srcId="{9CFA87EE-EEC9-4ADB-B02D-8057C28C3A30}" destId="{2E157ADB-42E3-4ED9-9347-BA97F038B6AF}" srcOrd="0" destOrd="0" presId="urn:microsoft.com/office/officeart/2005/8/layout/default"/>
    <dgm:cxn modelId="{4ABBE46F-C7BF-44AB-8DD4-7BAAD13ED09B}" srcId="{2660EE62-1B70-4D97-ACBB-E2438DFF9606}" destId="{9685278C-3F6E-4299-B7D4-F1CDE169EB91}" srcOrd="1" destOrd="0" parTransId="{3C53F327-4700-4ACF-9749-4652806E6D61}" sibTransId="{85A8209B-BB73-47E0-9399-79C97F0DF6AD}"/>
    <dgm:cxn modelId="{41FF5173-8392-4A4B-A16E-FED45334A4FB}" srcId="{2660EE62-1B70-4D97-ACBB-E2438DFF9606}" destId="{9CFA87EE-EEC9-4ADB-B02D-8057C28C3A30}" srcOrd="3" destOrd="0" parTransId="{DE0BF03F-DB98-417D-B68A-BAABB1EEE0CE}" sibTransId="{D57A3388-5C8E-4EAA-A8DA-48BB4F6F049F}"/>
    <dgm:cxn modelId="{12F2CFA0-562B-4FDA-AF65-7AC0F7029C3F}" srcId="{2660EE62-1B70-4D97-ACBB-E2438DFF9606}" destId="{B6A9E200-3B83-4B54-90E6-8D884F53A5D6}" srcOrd="2" destOrd="0" parTransId="{1D8674CA-C936-44FA-B4C5-C3AA0B523A41}" sibTransId="{089F1424-E4E9-4B68-AAD6-BAFBFC63F605}"/>
    <dgm:cxn modelId="{D5E6B7AC-7463-4563-B6ED-B07E99892E38}" type="presOf" srcId="{375B6A24-57B2-4140-B2B1-3E2318CBB734}" destId="{A9166084-6A33-4F1C-BD58-ED64790222C5}" srcOrd="0" destOrd="0" presId="urn:microsoft.com/office/officeart/2005/8/layout/default"/>
    <dgm:cxn modelId="{A6B5DFFC-7E5E-4D3A-B717-3CEA9D6717EF}" type="presOf" srcId="{2660EE62-1B70-4D97-ACBB-E2438DFF9606}" destId="{876919E1-70F6-4E7A-8ED4-DB953E6950D8}" srcOrd="0" destOrd="0" presId="urn:microsoft.com/office/officeart/2005/8/layout/default"/>
    <dgm:cxn modelId="{141538D7-9103-48EA-A0D2-0981E376E367}" type="presParOf" srcId="{876919E1-70F6-4E7A-8ED4-DB953E6950D8}" destId="{A9166084-6A33-4F1C-BD58-ED64790222C5}" srcOrd="0" destOrd="0" presId="urn:microsoft.com/office/officeart/2005/8/layout/default"/>
    <dgm:cxn modelId="{D699AA9E-22B6-4856-98C5-DB5FC854843E}" type="presParOf" srcId="{876919E1-70F6-4E7A-8ED4-DB953E6950D8}" destId="{30BE9612-F027-459B-B272-D512398E4919}" srcOrd="1" destOrd="0" presId="urn:microsoft.com/office/officeart/2005/8/layout/default"/>
    <dgm:cxn modelId="{481B4CEF-D2DC-4326-B83C-0CDD63AB9058}" type="presParOf" srcId="{876919E1-70F6-4E7A-8ED4-DB953E6950D8}" destId="{BA466DAA-7496-4AA0-803B-42E241538F1B}" srcOrd="2" destOrd="0" presId="urn:microsoft.com/office/officeart/2005/8/layout/default"/>
    <dgm:cxn modelId="{31D23D2F-0682-416F-9099-284394458396}" type="presParOf" srcId="{876919E1-70F6-4E7A-8ED4-DB953E6950D8}" destId="{7741997D-CC51-4E7E-AE5E-7F9F23F97C50}" srcOrd="3" destOrd="0" presId="urn:microsoft.com/office/officeart/2005/8/layout/default"/>
    <dgm:cxn modelId="{97CEABCE-E27E-42BD-BD20-68B94DC18560}" type="presParOf" srcId="{876919E1-70F6-4E7A-8ED4-DB953E6950D8}" destId="{5AE55FE2-6E04-41F0-9764-987B23D0FCE7}" srcOrd="4" destOrd="0" presId="urn:microsoft.com/office/officeart/2005/8/layout/default"/>
    <dgm:cxn modelId="{0E96E227-725A-42DB-837F-1E047C93DA17}" type="presParOf" srcId="{876919E1-70F6-4E7A-8ED4-DB953E6950D8}" destId="{105D3D94-1E21-4040-97D2-6F750A5D9C38}" srcOrd="5" destOrd="0" presId="urn:microsoft.com/office/officeart/2005/8/layout/default"/>
    <dgm:cxn modelId="{7DB77A39-F8CC-4AA8-9B52-AB064EBC47BC}" type="presParOf" srcId="{876919E1-70F6-4E7A-8ED4-DB953E6950D8}" destId="{2E157ADB-42E3-4ED9-9347-BA97F038B6A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66084-6A33-4F1C-BD58-ED64790222C5}">
      <dsp:nvSpPr>
        <dsp:cNvPr id="0" name=""/>
        <dsp:cNvSpPr/>
      </dsp:nvSpPr>
      <dsp:spPr>
        <a:xfrm>
          <a:off x="72018" y="0"/>
          <a:ext cx="3805207" cy="2283124"/>
        </a:xfrm>
        <a:prstGeom prst="rect">
          <a:avLst/>
        </a:prstGeom>
        <a:solidFill>
          <a:srgbClr val="FFFF00"/>
        </a:solidFill>
        <a:ln w="15875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Psiquiatria</a:t>
          </a:r>
        </a:p>
      </dsp:txBody>
      <dsp:txXfrm>
        <a:off x="72018" y="0"/>
        <a:ext cx="3805207" cy="2283124"/>
      </dsp:txXfrm>
    </dsp:sp>
    <dsp:sp modelId="{BA466DAA-7496-4AA0-803B-42E241538F1B}">
      <dsp:nvSpPr>
        <dsp:cNvPr id="0" name=""/>
        <dsp:cNvSpPr/>
      </dsp:nvSpPr>
      <dsp:spPr>
        <a:xfrm>
          <a:off x="4187680" y="118902"/>
          <a:ext cx="3805207" cy="2283124"/>
        </a:xfrm>
        <a:prstGeom prst="rect">
          <a:avLst/>
        </a:prstGeom>
        <a:solidFill>
          <a:srgbClr val="FF0000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Psicologia</a:t>
          </a:r>
        </a:p>
      </dsp:txBody>
      <dsp:txXfrm>
        <a:off x="4187680" y="118902"/>
        <a:ext cx="3805207" cy="2283124"/>
      </dsp:txXfrm>
    </dsp:sp>
    <dsp:sp modelId="{5AE55FE2-6E04-41F0-9764-987B23D0FCE7}">
      <dsp:nvSpPr>
        <dsp:cNvPr id="0" name=""/>
        <dsp:cNvSpPr/>
      </dsp:nvSpPr>
      <dsp:spPr>
        <a:xfrm>
          <a:off x="975" y="2782548"/>
          <a:ext cx="3805207" cy="2283124"/>
        </a:xfrm>
        <a:prstGeom prst="rect">
          <a:avLst/>
        </a:prstGeom>
        <a:solidFill>
          <a:srgbClr val="0070C0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Espiritualidade</a:t>
          </a:r>
        </a:p>
      </dsp:txBody>
      <dsp:txXfrm>
        <a:off x="975" y="2782548"/>
        <a:ext cx="3805207" cy="2283124"/>
      </dsp:txXfrm>
    </dsp:sp>
    <dsp:sp modelId="{2E157ADB-42E3-4ED9-9347-BA97F038B6AF}">
      <dsp:nvSpPr>
        <dsp:cNvPr id="0" name=""/>
        <dsp:cNvSpPr/>
      </dsp:nvSpPr>
      <dsp:spPr>
        <a:xfrm>
          <a:off x="4186704" y="2782548"/>
          <a:ext cx="3805207" cy="2283124"/>
        </a:xfrm>
        <a:prstGeom prst="rect">
          <a:avLst/>
        </a:prstGeom>
        <a:solidFill>
          <a:srgbClr val="00B050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0" i="0" kern="1200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Apoio Mútuo  </a:t>
          </a:r>
        </a:p>
      </dsp:txBody>
      <dsp:txXfrm>
        <a:off x="4186704" y="2782548"/>
        <a:ext cx="3805207" cy="2283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8F647-435B-4B11-BAF8-8AE0EE21FCC5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6A295-7F03-4C71-954D-93565D5E34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981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B7CC5-03BE-4EA9-8D4C-7C3DFCA364D3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368F-C37D-47C2-ACA3-3AD4FCEEBB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09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A4E606-34AE-4FF8-8936-8150B13B255C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E9C5798-42D6-4DE4-A57D-AC64F21085F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3Er1CQT13JLPiuAzr3LNFQ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1-IyL8MVuU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globo.globo.com/sociedade/ciencia/conheca-os-experienciadores-pessoas-que-passaram-por-fenomenos-psicoespirituais-2365664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docs.google.com/forms/d/e/1FAIpQLSf2aAdHAhLGBYE0e5v3d1IOnaKf6dko9bAkjcp9MvRWt_ozAg/viewfor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bipolarawakening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hyperlink" Target="https://www.iluminarpsicologi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pensandoaloucura.wixsite.com/site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mailto:pablogainzaran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eshe.foundation/" TargetMode="Externa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ndrebacci@hotmail.com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Espa%C3%A7o-Renascer-Psicologia-Transpessoal/207455532755589?ref=br_rs&amp;eid=ARBkH0RG9v491XRjW3orZKfEJUuAmw8Us_Sps-dlTDg9O1L7iVPdQPN2XUfqT5626SVzrECH8KaNhi4r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luminarpsicologia.com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mergingproud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er-ipq.or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F67DC54-E04C-4BEA-A7B5-ECD517B85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45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698C39DC-053B-4401-A93C-17E8E0D2F78A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8004307" cy="105381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/>
            <a:r>
              <a:rPr lang="pt-BR" sz="3300" b="1" i="1" kern="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Seja muito bem vinda e bem vindo!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CB50C77-B7BA-4602-82BD-0F96664CFBAE}"/>
              </a:ext>
            </a:extLst>
          </p:cNvPr>
          <p:cNvSpPr/>
          <p:nvPr/>
        </p:nvSpPr>
        <p:spPr>
          <a:xfrm>
            <a:off x="467544" y="5750004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BR" sz="2800" b="1" i="1" kern="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Convidamos você a meditar em silêncio conosco.  Iniciaremos em breve. </a:t>
            </a:r>
            <a:endParaRPr lang="pt-BR" sz="2800" b="1" i="1" kern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1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FFDCC4-7EE0-40C2-A8F4-660012021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7"/>
            <a:ext cx="9144000" cy="47216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CD4AB0-22A9-4486-B373-2C80889D6046}"/>
              </a:ext>
            </a:extLst>
          </p:cNvPr>
          <p:cNvSpPr/>
          <p:nvPr/>
        </p:nvSpPr>
        <p:spPr>
          <a:xfrm>
            <a:off x="755576" y="4814917"/>
            <a:ext cx="8783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https://www.youtube.com/channel/UC3Er1CQT13JLPiuAzr3LNFQ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383A5A7-F4E6-422A-86AF-71D350885B2D}"/>
              </a:ext>
            </a:extLst>
          </p:cNvPr>
          <p:cNvSpPr/>
          <p:nvPr/>
        </p:nvSpPr>
        <p:spPr>
          <a:xfrm>
            <a:off x="216024" y="5445224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Roboto"/>
              </a:rPr>
              <a:t>Live com Frederico Leão:</a:t>
            </a:r>
          </a:p>
          <a:p>
            <a:pPr algn="ctr"/>
            <a:r>
              <a:rPr lang="pt-BR" sz="2400" dirty="0">
                <a:latin typeface="Roboto"/>
              </a:rPr>
              <a:t>Saúde Mental e Espiritualidade: do panorama mundial</a:t>
            </a:r>
          </a:p>
          <a:p>
            <a:pPr algn="ctr"/>
            <a:r>
              <a:rPr lang="pt-BR" sz="2400" dirty="0">
                <a:latin typeface="Roboto"/>
              </a:rPr>
              <a:t> ao ProSER</a:t>
            </a:r>
            <a:endParaRPr lang="pt-BR" sz="2400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963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467544" y="1412776"/>
          <a:ext cx="79928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título 2">
            <a:extLst>
              <a:ext uri="{FF2B5EF4-FFF2-40B4-BE49-F238E27FC236}">
                <a16:creationId xmlns:a16="http://schemas.microsoft.com/office/drawing/2014/main" id="{762B612A-8D09-448F-9353-A49E922570AC}"/>
              </a:ext>
            </a:extLst>
          </p:cNvPr>
          <p:cNvSpPr txBox="1">
            <a:spLocks/>
          </p:cNvSpPr>
          <p:nvPr/>
        </p:nvSpPr>
        <p:spPr>
          <a:xfrm>
            <a:off x="683568" y="260648"/>
            <a:ext cx="8004307" cy="105381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Visão Integral da Saúde Mental</a:t>
            </a:r>
            <a:endParaRPr lang="pt-BR" sz="3300" b="1" i="1" kern="0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0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CB413DB-C748-4A5E-BB81-55B83C1B62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8" y="1134573"/>
            <a:ext cx="7811722" cy="4588854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D295F30-810F-4F94-B960-D5D5926E0E45}"/>
              </a:ext>
            </a:extLst>
          </p:cNvPr>
          <p:cNvSpPr txBox="1"/>
          <p:nvPr/>
        </p:nvSpPr>
        <p:spPr>
          <a:xfrm>
            <a:off x="76883" y="375057"/>
            <a:ext cx="9144000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Vídeo de Apresentação do Movimento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13809B3-D676-4C0E-A7C0-B36F3736D4DC}"/>
              </a:ext>
            </a:extLst>
          </p:cNvPr>
          <p:cNvSpPr/>
          <p:nvPr/>
        </p:nvSpPr>
        <p:spPr>
          <a:xfrm>
            <a:off x="1403648" y="6021288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https://www.youtube.com/watch?v=E1-IyL8MVuU</a:t>
            </a:r>
            <a:endParaRPr lang="pt-B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6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256B2D1-C1B4-436E-A101-37809EA65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" y="1706525"/>
            <a:ext cx="8960066" cy="4092718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D04B320-9E92-46FF-8FF2-1D68AE7AE1D7}"/>
              </a:ext>
            </a:extLst>
          </p:cNvPr>
          <p:cNvSpPr/>
          <p:nvPr/>
        </p:nvSpPr>
        <p:spPr>
          <a:xfrm>
            <a:off x="4572000" y="4857034"/>
            <a:ext cx="4271017" cy="422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62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0EF626-1E21-4D37-868E-4B9A7B25BDAC}"/>
              </a:ext>
            </a:extLst>
          </p:cNvPr>
          <p:cNvSpPr txBox="1"/>
          <p:nvPr/>
        </p:nvSpPr>
        <p:spPr>
          <a:xfrm>
            <a:off x="136752" y="409208"/>
            <a:ext cx="8831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solidFill>
                  <a:srgbClr val="C00000"/>
                </a:solidFill>
                <a:latin typeface="Trebuchet MS" panose="020B0603020202020204" pitchFamily="34" charset="0"/>
                <a:ea typeface="Chelsea Market" panose="02000000000000000000" pitchFamily="2" charset="0"/>
              </a:rPr>
              <a:t>Reportagem jornal “O Globo” </a:t>
            </a:r>
          </a:p>
          <a:p>
            <a:pPr algn="ctr"/>
            <a:r>
              <a:rPr lang="pt-BR" sz="3300" b="1" dirty="0">
                <a:solidFill>
                  <a:srgbClr val="C00000"/>
                </a:solidFill>
                <a:latin typeface="Trebuchet MS" panose="020B0603020202020204" pitchFamily="34" charset="0"/>
                <a:ea typeface="Chelsea Market" panose="02000000000000000000" pitchFamily="2" charset="0"/>
              </a:rPr>
              <a:t>sobre os experienciadores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1D8AB3C-A592-455B-88FF-B8183F403D7E}"/>
              </a:ext>
            </a:extLst>
          </p:cNvPr>
          <p:cNvSpPr/>
          <p:nvPr/>
        </p:nvSpPr>
        <p:spPr>
          <a:xfrm>
            <a:off x="0" y="598856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https://oglobo.globo.com/sociedade/ciencia/conheca-os-experienciadores-pessoas-que-passaram-por-fenomenos-psicoespirituais-23656646</a:t>
            </a:r>
            <a:endParaRPr lang="pt-B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5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672408" cy="28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1923395" y="336897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Encontros Mensais 2017</a:t>
            </a:r>
            <a:endParaRPr lang="pt-BR" sz="3200" dirty="0">
              <a:solidFill>
                <a:srgbClr val="C0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E97AF7-AAE1-4648-9B3A-05AFF74AA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r="4755" b="18972"/>
          <a:stretch/>
        </p:blipFill>
        <p:spPr bwMode="auto">
          <a:xfrm>
            <a:off x="728966" y="4662961"/>
            <a:ext cx="3627010" cy="154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7526204-DD4E-404E-BCF4-D6A54AEEF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0" t="25149" r="7537" b="-651"/>
          <a:stretch/>
        </p:blipFill>
        <p:spPr bwMode="auto">
          <a:xfrm>
            <a:off x="4659699" y="1522541"/>
            <a:ext cx="3906850" cy="232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9F16FF-AC0C-4B21-8DE0-A230F5CE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22" y="4188522"/>
            <a:ext cx="3627010" cy="204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85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 McAlister\Desktop\Encontro Repensando a Loucura - Fev 2018\Foto Grupo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9"/>
          <a:stretch/>
        </p:blipFill>
        <p:spPr bwMode="auto">
          <a:xfrm>
            <a:off x="137301" y="1233761"/>
            <a:ext cx="4290684" cy="24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2051720" y="271050"/>
            <a:ext cx="5169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Encontros Mensais 2018</a:t>
            </a:r>
          </a:p>
        </p:txBody>
      </p:sp>
      <p:pic>
        <p:nvPicPr>
          <p:cNvPr id="5" name="Picture 2" descr="C:\Users\Sean McAlister\Desktop\Foto encontro Março.jpg">
            <a:extLst>
              <a:ext uri="{FF2B5EF4-FFF2-40B4-BE49-F238E27FC236}">
                <a16:creationId xmlns:a16="http://schemas.microsoft.com/office/drawing/2014/main" id="{A26FF152-744A-4598-843D-6FB54030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3761"/>
            <a:ext cx="4464483" cy="24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C9489D-3AC0-4FD2-BAA0-C1070B123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7" y="3884629"/>
            <a:ext cx="3825054" cy="2854318"/>
          </a:xfrm>
          <a:prstGeom prst="rect">
            <a:avLst/>
          </a:prstGeom>
        </p:spPr>
      </p:pic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DFA254D1-1A1C-4448-867A-09DEE69F0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84629"/>
            <a:ext cx="3514389" cy="28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3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>
            <a:extLst>
              <a:ext uri="{FF2B5EF4-FFF2-40B4-BE49-F238E27FC236}">
                <a16:creationId xmlns:a16="http://schemas.microsoft.com/office/drawing/2014/main" id="{1A644E12-9F6F-468B-866D-B6C04D819D54}"/>
              </a:ext>
            </a:extLst>
          </p:cNvPr>
          <p:cNvSpPr/>
          <p:nvPr/>
        </p:nvSpPr>
        <p:spPr>
          <a:xfrm>
            <a:off x="827584" y="2132856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Iniciativas em função</a:t>
            </a:r>
          </a:p>
          <a:p>
            <a:pPr algn="ctr"/>
            <a:r>
              <a:rPr lang="pt-BR" sz="3200" b="1" dirty="0">
                <a:solidFill>
                  <a:srgbClr val="C00000"/>
                </a:solidFill>
              </a:rPr>
              <a:t> do momento atual</a:t>
            </a:r>
          </a:p>
          <a:p>
            <a:pPr algn="ctr"/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4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nhuma descrição de foto disponível.">
            <a:extLst>
              <a:ext uri="{FF2B5EF4-FFF2-40B4-BE49-F238E27FC236}">
                <a16:creationId xmlns:a16="http://schemas.microsoft.com/office/drawing/2014/main" id="{7E87AEE1-C552-45C9-B6B0-7DBD8879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19" y="1196752"/>
            <a:ext cx="493596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ED79050-5AB4-4463-80D1-0FBB959CB130}"/>
              </a:ext>
            </a:extLst>
          </p:cNvPr>
          <p:cNvSpPr/>
          <p:nvPr/>
        </p:nvSpPr>
        <p:spPr>
          <a:xfrm>
            <a:off x="1475656" y="5301208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C00000"/>
                </a:solidFill>
              </a:rPr>
              <a:t>Bate-papo e cocriação para um mundo melhor.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53FD2FB-28EC-4AC3-85E3-1422EA3B85A9}"/>
              </a:ext>
            </a:extLst>
          </p:cNvPr>
          <p:cNvSpPr/>
          <p:nvPr/>
        </p:nvSpPr>
        <p:spPr>
          <a:xfrm>
            <a:off x="827584" y="380036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C00000"/>
                </a:solidFill>
              </a:rPr>
              <a:t>Encontros quinzenais via zoom 2020</a:t>
            </a:r>
          </a:p>
        </p:txBody>
      </p:sp>
    </p:spTree>
    <p:extLst>
      <p:ext uri="{BB962C8B-B14F-4D97-AF65-F5344CB8AC3E}">
        <p14:creationId xmlns:p14="http://schemas.microsoft.com/office/powerpoint/2010/main" val="1677340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m_0">
            <a:hlinkClick r:id="" action="ppaction://media"/>
            <a:extLst>
              <a:ext uri="{FF2B5EF4-FFF2-40B4-BE49-F238E27FC236}">
                <a16:creationId xmlns:a16="http://schemas.microsoft.com/office/drawing/2014/main" id="{D4560CBD-338E-450E-8A32-82E7998DA570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47" y="1268760"/>
            <a:ext cx="8449905" cy="4752528"/>
          </a:xfrm>
        </p:spPr>
      </p:pic>
      <p:sp>
        <p:nvSpPr>
          <p:cNvPr id="4" name="Rectângulo 3">
            <a:extLst>
              <a:ext uri="{FF2B5EF4-FFF2-40B4-BE49-F238E27FC236}">
                <a16:creationId xmlns:a16="http://schemas.microsoft.com/office/drawing/2014/main" id="{7A31565C-5720-40E1-AE30-5D20557E6D79}"/>
              </a:ext>
            </a:extLst>
          </p:cNvPr>
          <p:cNvSpPr/>
          <p:nvPr/>
        </p:nvSpPr>
        <p:spPr>
          <a:xfrm>
            <a:off x="1763688" y="400308"/>
            <a:ext cx="5169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#</a:t>
            </a:r>
            <a:r>
              <a:rPr lang="pt-BR" sz="3200" b="1" dirty="0" err="1">
                <a:solidFill>
                  <a:srgbClr val="C00000"/>
                </a:solidFill>
              </a:rPr>
              <a:t>TeamMúsica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0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3">
            <a:extLst>
              <a:ext uri="{FF2B5EF4-FFF2-40B4-BE49-F238E27FC236}">
                <a16:creationId xmlns:a16="http://schemas.microsoft.com/office/drawing/2014/main" id="{75D190D6-B539-4B7B-B76D-578D48DE770F}"/>
              </a:ext>
            </a:extLst>
          </p:cNvPr>
          <p:cNvSpPr/>
          <p:nvPr/>
        </p:nvSpPr>
        <p:spPr>
          <a:xfrm>
            <a:off x="2051720" y="271050"/>
            <a:ext cx="5169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#</a:t>
            </a:r>
            <a:r>
              <a:rPr lang="pt-BR" sz="3200" b="1" dirty="0" err="1">
                <a:solidFill>
                  <a:srgbClr val="C00000"/>
                </a:solidFill>
              </a:rPr>
              <a:t>TeamProjetos</a:t>
            </a:r>
            <a:r>
              <a:rPr lang="pt-BR" sz="3200" b="1" dirty="0">
                <a:solidFill>
                  <a:srgbClr val="C00000"/>
                </a:solidFill>
              </a:rPr>
              <a:t> 2020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98D483-97FD-456D-9071-E3BC54218DE8}"/>
              </a:ext>
            </a:extLst>
          </p:cNvPr>
          <p:cNvSpPr txBox="1"/>
          <p:nvPr/>
        </p:nvSpPr>
        <p:spPr>
          <a:xfrm>
            <a:off x="1259632" y="270892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Vídeo dos Encontros mensais 2019</a:t>
            </a:r>
          </a:p>
        </p:txBody>
      </p:sp>
    </p:spTree>
    <p:extLst>
      <p:ext uri="{BB962C8B-B14F-4D97-AF65-F5344CB8AC3E}">
        <p14:creationId xmlns:p14="http://schemas.microsoft.com/office/powerpoint/2010/main" val="148045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A4C06C1-819D-4C8E-BAAB-D0A88DD85F66}"/>
              </a:ext>
            </a:extLst>
          </p:cNvPr>
          <p:cNvSpPr txBox="1"/>
          <p:nvPr/>
        </p:nvSpPr>
        <p:spPr>
          <a:xfrm>
            <a:off x="1288804" y="2924944"/>
            <a:ext cx="641589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pt-BR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dirty="0"/>
              <a:t>Agradecimentos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dirty="0"/>
              <a:t>Histórico do Repensando a Loucura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dirty="0"/>
              <a:t>Bate-papo com Katie Mottram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dirty="0"/>
              <a:t>Iniciativas e depoimentos de experienciadores e colaboradores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85FB3D-8B95-4B09-B0DF-B4161A7A8401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8288106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/>
            <a:r>
              <a:rPr lang="pt-BR" sz="3300" b="1" kern="0" dirty="0" err="1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Pré</a:t>
            </a:r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-evento online Repensando a Loucura 2020</a:t>
            </a:r>
            <a:endParaRPr lang="pt-BR" sz="3300" b="1" i="1" kern="0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1C4B9A-FA30-4DF7-9ED9-B7E7C8D0E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17" y="895155"/>
            <a:ext cx="6048672" cy="22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84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3">
            <a:extLst>
              <a:ext uri="{FF2B5EF4-FFF2-40B4-BE49-F238E27FC236}">
                <a16:creationId xmlns:a16="http://schemas.microsoft.com/office/drawing/2014/main" id="{A1C9C768-A3C1-427C-ACAA-BBCDFE0D1567}"/>
              </a:ext>
            </a:extLst>
          </p:cNvPr>
          <p:cNvSpPr/>
          <p:nvPr/>
        </p:nvSpPr>
        <p:spPr>
          <a:xfrm>
            <a:off x="754136" y="17930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Poesias encontros via zoom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2724024-5E85-41F4-BA33-EEB734464E84}"/>
              </a:ext>
            </a:extLst>
          </p:cNvPr>
          <p:cNvSpPr/>
          <p:nvPr/>
        </p:nvSpPr>
        <p:spPr>
          <a:xfrm>
            <a:off x="611560" y="984827"/>
            <a:ext cx="33572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err="1">
                <a:solidFill>
                  <a:srgbClr val="222222"/>
                </a:solidFill>
              </a:rPr>
              <a:t>Zooooommmmmm</a:t>
            </a: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Vídeos online</a:t>
            </a:r>
          </a:p>
          <a:p>
            <a:r>
              <a:rPr lang="pt-BR" sz="1400" dirty="0">
                <a:solidFill>
                  <a:srgbClr val="222222"/>
                </a:solidFill>
              </a:rPr>
              <a:t>Sem nenhum estigma</a:t>
            </a:r>
          </a:p>
          <a:p>
            <a:r>
              <a:rPr lang="pt-BR" sz="1400" dirty="0">
                <a:solidFill>
                  <a:srgbClr val="222222"/>
                </a:solidFill>
              </a:rPr>
              <a:t>Através da conexão</a:t>
            </a:r>
          </a:p>
          <a:p>
            <a:r>
              <a:rPr lang="pt-BR" sz="1400" dirty="0">
                <a:solidFill>
                  <a:srgbClr val="222222"/>
                </a:solidFill>
              </a:rPr>
              <a:t>Fortalecemos nossa ligação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Imagens digitais</a:t>
            </a:r>
          </a:p>
          <a:p>
            <a:r>
              <a:rPr lang="pt-BR" sz="1400" dirty="0">
                <a:solidFill>
                  <a:srgbClr val="222222"/>
                </a:solidFill>
              </a:rPr>
              <a:t>Caras </a:t>
            </a:r>
            <a:r>
              <a:rPr lang="pt-BR" sz="1400" dirty="0" err="1">
                <a:solidFill>
                  <a:srgbClr val="222222"/>
                </a:solidFill>
              </a:rPr>
              <a:t>re-conhecidas</a:t>
            </a: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No meu computador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Tudo isso é muito amor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O observador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Na janela</a:t>
            </a:r>
          </a:p>
          <a:p>
            <a:r>
              <a:rPr lang="pt-BR" sz="1400" dirty="0">
                <a:solidFill>
                  <a:srgbClr val="222222"/>
                </a:solidFill>
              </a:rPr>
              <a:t>do monitor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Gera mais calor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Calor no coração</a:t>
            </a:r>
          </a:p>
          <a:p>
            <a:r>
              <a:rPr lang="pt-BR" sz="1400" dirty="0">
                <a:solidFill>
                  <a:srgbClr val="222222"/>
                </a:solidFill>
              </a:rPr>
              <a:t>do espectador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Falamos sobre a vida</a:t>
            </a:r>
          </a:p>
          <a:p>
            <a:r>
              <a:rPr lang="pt-BR" sz="1400" dirty="0">
                <a:solidFill>
                  <a:srgbClr val="222222"/>
                </a:solidFill>
              </a:rPr>
              <a:t>E ficamos longe da cloroquina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O titular da USP</a:t>
            </a:r>
          </a:p>
          <a:p>
            <a:r>
              <a:rPr lang="pt-BR" sz="1400" dirty="0">
                <a:solidFill>
                  <a:srgbClr val="222222"/>
                </a:solidFill>
              </a:rPr>
              <a:t>Deu o diagnóstico</a:t>
            </a:r>
          </a:p>
          <a:p>
            <a:r>
              <a:rPr lang="pt-BR" sz="1400" dirty="0">
                <a:solidFill>
                  <a:srgbClr val="222222"/>
                </a:solidFill>
              </a:rPr>
              <a:t>Na Espanha dos céticos</a:t>
            </a:r>
          </a:p>
          <a:p>
            <a:r>
              <a:rPr lang="pt-BR" sz="1400" dirty="0">
                <a:solidFill>
                  <a:srgbClr val="222222"/>
                </a:solidFill>
              </a:rPr>
              <a:t>Lucy aguarda olhando seu relógio</a:t>
            </a:r>
            <a:endParaRPr lang="pt-BR" sz="1400" b="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D9CC7-A893-4FD8-9DAA-A0394D33286E}"/>
              </a:ext>
            </a:extLst>
          </p:cNvPr>
          <p:cNvSpPr txBox="1"/>
          <p:nvPr/>
        </p:nvSpPr>
        <p:spPr>
          <a:xfrm>
            <a:off x="2987824" y="6458711"/>
            <a:ext cx="54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F.S.</a:t>
            </a:r>
          </a:p>
        </p:txBody>
      </p:sp>
    </p:spTree>
    <p:extLst>
      <p:ext uri="{BB962C8B-B14F-4D97-AF65-F5344CB8AC3E}">
        <p14:creationId xmlns:p14="http://schemas.microsoft.com/office/powerpoint/2010/main" val="1715413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3">
            <a:extLst>
              <a:ext uri="{FF2B5EF4-FFF2-40B4-BE49-F238E27FC236}">
                <a16:creationId xmlns:a16="http://schemas.microsoft.com/office/drawing/2014/main" id="{A1C9C768-A3C1-427C-ACAA-BBCDFE0D1567}"/>
              </a:ext>
            </a:extLst>
          </p:cNvPr>
          <p:cNvSpPr/>
          <p:nvPr/>
        </p:nvSpPr>
        <p:spPr>
          <a:xfrm>
            <a:off x="754136" y="17930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Poesias encontros via zoom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807687-580F-43A3-887F-C4C6F5767123}"/>
              </a:ext>
            </a:extLst>
          </p:cNvPr>
          <p:cNvSpPr/>
          <p:nvPr/>
        </p:nvSpPr>
        <p:spPr>
          <a:xfrm>
            <a:off x="5076056" y="1077160"/>
            <a:ext cx="34563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222222"/>
                </a:solidFill>
              </a:rPr>
              <a:t>Fernando surge porta poeta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Desaguando afetos  misturando caras e setas</a:t>
            </a:r>
          </a:p>
          <a:p>
            <a:r>
              <a:rPr lang="pt-BR" sz="1600" dirty="0">
                <a:solidFill>
                  <a:srgbClr val="222222"/>
                </a:solidFill>
              </a:rPr>
              <a:t>Venham ver essas metas</a:t>
            </a:r>
          </a:p>
          <a:p>
            <a:br>
              <a:rPr lang="pt-BR" sz="1600" dirty="0">
                <a:solidFill>
                  <a:srgbClr val="222222"/>
                </a:solidFill>
              </a:rPr>
            </a:br>
            <a:endParaRPr lang="pt-BR" sz="1600" dirty="0">
              <a:solidFill>
                <a:srgbClr val="222222"/>
              </a:solidFill>
            </a:endParaRPr>
          </a:p>
          <a:p>
            <a:r>
              <a:rPr lang="pt-BR" sz="1600" dirty="0">
                <a:solidFill>
                  <a:srgbClr val="222222"/>
                </a:solidFill>
              </a:rPr>
              <a:t>Trabalho conjunto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Criações de peito aberto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Traçando cores daqui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Calores e valores do mais perto </a:t>
            </a:r>
          </a:p>
          <a:p>
            <a:br>
              <a:rPr lang="pt-BR" sz="1600" dirty="0">
                <a:solidFill>
                  <a:srgbClr val="222222"/>
                </a:solidFill>
              </a:rPr>
            </a:br>
            <a:endParaRPr lang="pt-BR" sz="1600" dirty="0">
              <a:solidFill>
                <a:srgbClr val="222222"/>
              </a:solidFill>
            </a:endParaRPr>
          </a:p>
          <a:p>
            <a:r>
              <a:rPr lang="pt-BR" sz="1600" dirty="0">
                <a:solidFill>
                  <a:srgbClr val="222222"/>
                </a:solidFill>
              </a:rPr>
              <a:t>Passo contigo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Passo comigo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Passo consigo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Passo convosco </a:t>
            </a:r>
          </a:p>
          <a:p>
            <a:br>
              <a:rPr lang="pt-BR" sz="1600" dirty="0">
                <a:solidFill>
                  <a:srgbClr val="222222"/>
                </a:solidFill>
              </a:rPr>
            </a:br>
            <a:endParaRPr lang="pt-BR" sz="1600" dirty="0">
              <a:solidFill>
                <a:srgbClr val="222222"/>
              </a:solidFill>
            </a:endParaRPr>
          </a:p>
          <a:p>
            <a:r>
              <a:rPr lang="pt-BR" sz="1600" dirty="0">
                <a:solidFill>
                  <a:srgbClr val="222222"/>
                </a:solidFill>
              </a:rPr>
              <a:t>Me descubro no traço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Percorro teu passo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Desvio e me encontro </a:t>
            </a:r>
          </a:p>
          <a:p>
            <a:r>
              <a:rPr lang="pt-BR" sz="1600" dirty="0">
                <a:solidFill>
                  <a:srgbClr val="222222"/>
                </a:solidFill>
              </a:rPr>
              <a:t>Recolho meu casco</a:t>
            </a:r>
            <a:endParaRPr lang="pt-BR" sz="1600" b="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2724024-5E85-41F4-BA33-EEB734464E84}"/>
              </a:ext>
            </a:extLst>
          </p:cNvPr>
          <p:cNvSpPr/>
          <p:nvPr/>
        </p:nvSpPr>
        <p:spPr>
          <a:xfrm>
            <a:off x="611560" y="984827"/>
            <a:ext cx="33572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err="1">
                <a:solidFill>
                  <a:srgbClr val="222222"/>
                </a:solidFill>
              </a:rPr>
              <a:t>Zooooommmmmm</a:t>
            </a: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Vídeos online</a:t>
            </a:r>
          </a:p>
          <a:p>
            <a:r>
              <a:rPr lang="pt-BR" sz="1400" dirty="0">
                <a:solidFill>
                  <a:srgbClr val="222222"/>
                </a:solidFill>
              </a:rPr>
              <a:t>Sem nenhum estigma</a:t>
            </a:r>
          </a:p>
          <a:p>
            <a:r>
              <a:rPr lang="pt-BR" sz="1400" dirty="0">
                <a:solidFill>
                  <a:srgbClr val="222222"/>
                </a:solidFill>
              </a:rPr>
              <a:t>Através da conexão</a:t>
            </a:r>
          </a:p>
          <a:p>
            <a:r>
              <a:rPr lang="pt-BR" sz="1400" dirty="0">
                <a:solidFill>
                  <a:srgbClr val="222222"/>
                </a:solidFill>
              </a:rPr>
              <a:t>Fortalecemos nossa ligação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Imagens digitais</a:t>
            </a:r>
          </a:p>
          <a:p>
            <a:r>
              <a:rPr lang="pt-BR" sz="1400" dirty="0">
                <a:solidFill>
                  <a:srgbClr val="222222"/>
                </a:solidFill>
              </a:rPr>
              <a:t>Caras </a:t>
            </a:r>
            <a:r>
              <a:rPr lang="pt-BR" sz="1400" dirty="0" err="1">
                <a:solidFill>
                  <a:srgbClr val="222222"/>
                </a:solidFill>
              </a:rPr>
              <a:t>re-conhecidas</a:t>
            </a: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No meu computador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Tudo isso é muito amor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O observador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Na janela</a:t>
            </a:r>
          </a:p>
          <a:p>
            <a:r>
              <a:rPr lang="pt-BR" sz="1400" dirty="0">
                <a:solidFill>
                  <a:srgbClr val="222222"/>
                </a:solidFill>
              </a:rPr>
              <a:t>do monitor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Gera mais calor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Calor no coração</a:t>
            </a:r>
          </a:p>
          <a:p>
            <a:r>
              <a:rPr lang="pt-BR" sz="1400" dirty="0">
                <a:solidFill>
                  <a:srgbClr val="222222"/>
                </a:solidFill>
              </a:rPr>
              <a:t>do espectador</a:t>
            </a:r>
          </a:p>
          <a:p>
            <a:r>
              <a:rPr lang="pt-BR" sz="1400" dirty="0">
                <a:solidFill>
                  <a:srgbClr val="222222"/>
                </a:solidFill>
              </a:rPr>
              <a:t>Falamos sobre a vida</a:t>
            </a:r>
          </a:p>
          <a:p>
            <a:r>
              <a:rPr lang="pt-BR" sz="1400" dirty="0">
                <a:solidFill>
                  <a:srgbClr val="222222"/>
                </a:solidFill>
              </a:rPr>
              <a:t>E ficamos longe da cloroquina</a:t>
            </a:r>
            <a:br>
              <a:rPr lang="pt-BR" sz="1400" dirty="0">
                <a:solidFill>
                  <a:srgbClr val="222222"/>
                </a:solidFill>
              </a:rPr>
            </a:br>
            <a:endParaRPr lang="pt-BR" sz="1400" dirty="0">
              <a:solidFill>
                <a:srgbClr val="222222"/>
              </a:solidFill>
            </a:endParaRPr>
          </a:p>
          <a:p>
            <a:r>
              <a:rPr lang="pt-BR" sz="1400" dirty="0">
                <a:solidFill>
                  <a:srgbClr val="222222"/>
                </a:solidFill>
              </a:rPr>
              <a:t>O titular da USP</a:t>
            </a:r>
          </a:p>
          <a:p>
            <a:r>
              <a:rPr lang="pt-BR" sz="1400" dirty="0">
                <a:solidFill>
                  <a:srgbClr val="222222"/>
                </a:solidFill>
              </a:rPr>
              <a:t>Deu o diagnóstico</a:t>
            </a:r>
          </a:p>
          <a:p>
            <a:r>
              <a:rPr lang="pt-BR" sz="1400" dirty="0">
                <a:solidFill>
                  <a:srgbClr val="222222"/>
                </a:solidFill>
              </a:rPr>
              <a:t>Na Espanha dos céticos</a:t>
            </a:r>
          </a:p>
          <a:p>
            <a:r>
              <a:rPr lang="pt-BR" sz="1400" dirty="0">
                <a:solidFill>
                  <a:srgbClr val="222222"/>
                </a:solidFill>
              </a:rPr>
              <a:t>Lucy aguarda olhando seu relógio</a:t>
            </a:r>
            <a:endParaRPr lang="pt-BR" sz="1400" b="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D9CC7-A893-4FD8-9DAA-A0394D33286E}"/>
              </a:ext>
            </a:extLst>
          </p:cNvPr>
          <p:cNvSpPr txBox="1"/>
          <p:nvPr/>
        </p:nvSpPr>
        <p:spPr>
          <a:xfrm>
            <a:off x="2987824" y="6458711"/>
            <a:ext cx="54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F.S.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D9508D-0EB5-4B00-8452-3E43AEE52F58}"/>
              </a:ext>
            </a:extLst>
          </p:cNvPr>
          <p:cNvSpPr txBox="1"/>
          <p:nvPr/>
        </p:nvSpPr>
        <p:spPr>
          <a:xfrm>
            <a:off x="7934261" y="6332042"/>
            <a:ext cx="76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P.B.</a:t>
            </a:r>
          </a:p>
        </p:txBody>
      </p:sp>
    </p:spTree>
    <p:extLst>
      <p:ext uri="{BB962C8B-B14F-4D97-AF65-F5344CB8AC3E}">
        <p14:creationId xmlns:p14="http://schemas.microsoft.com/office/powerpoint/2010/main" val="2301891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21D168A-52D1-4583-B5E4-0CC3CAEC074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2" b="-1"/>
          <a:stretch/>
        </p:blipFill>
        <p:spPr>
          <a:xfrm>
            <a:off x="421846" y="171287"/>
            <a:ext cx="4052513" cy="183665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88DE53F-FF35-4106-BFB9-152A23C69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8" y="2139608"/>
            <a:ext cx="8099048" cy="4555715"/>
          </a:xfrm>
          <a:prstGeom prst="rect">
            <a:avLst/>
          </a:prstGeom>
        </p:spPr>
      </p:pic>
      <p:sp>
        <p:nvSpPr>
          <p:cNvPr id="8" name="Rectângulo 3">
            <a:extLst>
              <a:ext uri="{FF2B5EF4-FFF2-40B4-BE49-F238E27FC236}">
                <a16:creationId xmlns:a16="http://schemas.microsoft.com/office/drawing/2014/main" id="{8CAAD4A5-BAF5-4747-A301-0BEC29EFC2B6}"/>
              </a:ext>
            </a:extLst>
          </p:cNvPr>
          <p:cNvSpPr/>
          <p:nvPr/>
        </p:nvSpPr>
        <p:spPr>
          <a:xfrm>
            <a:off x="4669642" y="836712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Nossos produtos </a:t>
            </a:r>
          </a:p>
        </p:txBody>
      </p:sp>
    </p:spTree>
    <p:extLst>
      <p:ext uri="{BB962C8B-B14F-4D97-AF65-F5344CB8AC3E}">
        <p14:creationId xmlns:p14="http://schemas.microsoft.com/office/powerpoint/2010/main" val="1206308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D7E3D5D-030F-4736-995B-FE82C203CF56}"/>
              </a:ext>
            </a:extLst>
          </p:cNvPr>
          <p:cNvSpPr/>
          <p:nvPr/>
        </p:nvSpPr>
        <p:spPr>
          <a:xfrm>
            <a:off x="4860032" y="3068960"/>
            <a:ext cx="3988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https://docs.google.com/forms/d/e/1FAIpQLSf2aAdHAhLGBYE0e5v3d1IOnaKf6dko9bAkjcp9MvRWt_ozAg/viewform</a:t>
            </a: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1AF254-EF1C-4609-A518-A6E74D43E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1196752"/>
            <a:ext cx="3707919" cy="511657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9" name="Rectângulo 3">
            <a:extLst>
              <a:ext uri="{FF2B5EF4-FFF2-40B4-BE49-F238E27FC236}">
                <a16:creationId xmlns:a16="http://schemas.microsoft.com/office/drawing/2014/main" id="{40037C11-E98E-4073-976F-CF2FB0143C29}"/>
              </a:ext>
            </a:extLst>
          </p:cNvPr>
          <p:cNvSpPr/>
          <p:nvPr/>
        </p:nvSpPr>
        <p:spPr>
          <a:xfrm>
            <a:off x="2051720" y="271050"/>
            <a:ext cx="5169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#</a:t>
            </a:r>
            <a:r>
              <a:rPr lang="pt-BR" sz="3200" b="1" dirty="0" err="1">
                <a:solidFill>
                  <a:srgbClr val="C00000"/>
                </a:solidFill>
              </a:rPr>
              <a:t>TeamProjetos</a:t>
            </a:r>
            <a:r>
              <a:rPr lang="pt-BR" sz="3200" b="1" dirty="0">
                <a:solidFill>
                  <a:srgbClr val="C00000"/>
                </a:solidFill>
              </a:rPr>
              <a:t> 2020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B70DE1-2239-4864-A805-2CA6E20B69F9}"/>
              </a:ext>
            </a:extLst>
          </p:cNvPr>
          <p:cNvSpPr txBox="1"/>
          <p:nvPr/>
        </p:nvSpPr>
        <p:spPr>
          <a:xfrm>
            <a:off x="4531742" y="119675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Levantamento: Repensando a Loucura em tempos de pandemia</a:t>
            </a:r>
          </a:p>
          <a:p>
            <a:pPr algn="ctr"/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5817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>
            <a:extLst>
              <a:ext uri="{FF2B5EF4-FFF2-40B4-BE49-F238E27FC236}">
                <a16:creationId xmlns:a16="http://schemas.microsoft.com/office/drawing/2014/main" id="{415D1B09-FF25-4F75-A9E5-B0DC32FC56BF}"/>
              </a:ext>
            </a:extLst>
          </p:cNvPr>
          <p:cNvSpPr/>
          <p:nvPr/>
        </p:nvSpPr>
        <p:spPr>
          <a:xfrm>
            <a:off x="1987022" y="256490"/>
            <a:ext cx="5169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#</a:t>
            </a:r>
            <a:r>
              <a:rPr lang="pt-BR" sz="3200" b="1" dirty="0" err="1">
                <a:solidFill>
                  <a:srgbClr val="C00000"/>
                </a:solidFill>
              </a:rPr>
              <a:t>TeamProjetos</a:t>
            </a:r>
            <a:r>
              <a:rPr lang="pt-BR" sz="3200" b="1" dirty="0">
                <a:solidFill>
                  <a:srgbClr val="C00000"/>
                </a:solidFill>
              </a:rPr>
              <a:t> 2020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A92678-8274-4D33-9A3B-231110CD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8730"/>
          <a:stretch/>
        </p:blipFill>
        <p:spPr>
          <a:xfrm>
            <a:off x="178934" y="1340768"/>
            <a:ext cx="4536505" cy="4464496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7E89B7E-F6BD-4576-886C-DD1F5F6082F1}"/>
              </a:ext>
            </a:extLst>
          </p:cNvPr>
          <p:cNvSpPr txBox="1"/>
          <p:nvPr/>
        </p:nvSpPr>
        <p:spPr>
          <a:xfrm>
            <a:off x="5148064" y="1412776"/>
            <a:ext cx="3635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Projeto de livro de Relatos:</a:t>
            </a:r>
          </a:p>
          <a:p>
            <a:pPr algn="ctr"/>
            <a:endParaRPr lang="pt-BR" sz="2800" dirty="0"/>
          </a:p>
          <a:p>
            <a:pPr algn="ctr"/>
            <a:r>
              <a:rPr lang="pt-BR" sz="2800" i="1" dirty="0"/>
              <a:t>Experienciadores Espirituais Anônimos.</a:t>
            </a:r>
            <a:r>
              <a:rPr lang="pt-BR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775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964DC7C-FC37-4AF4-BEFA-07604C98D91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3" y="1484784"/>
            <a:ext cx="4287229" cy="424847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C63E8F-CE5C-4A87-822A-D368B24D6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78" y="1484784"/>
            <a:ext cx="4306319" cy="424847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10D43F2-58CC-4EF0-8868-8D81F27CD811}"/>
              </a:ext>
            </a:extLst>
          </p:cNvPr>
          <p:cNvSpPr txBox="1"/>
          <p:nvPr/>
        </p:nvSpPr>
        <p:spPr>
          <a:xfrm>
            <a:off x="3132343" y="407566"/>
            <a:ext cx="29835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Claudinei Bettiol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DEEE93-1DA9-48CB-A6F1-47F5A1FE970C}"/>
              </a:ext>
            </a:extLst>
          </p:cNvPr>
          <p:cNvSpPr txBox="1"/>
          <p:nvPr/>
        </p:nvSpPr>
        <p:spPr>
          <a:xfrm>
            <a:off x="1502101" y="594928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Infectado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6A5ABC-1EAC-4C13-9FA4-348A0A8D5B91}"/>
              </a:ext>
            </a:extLst>
          </p:cNvPr>
          <p:cNvSpPr txBox="1"/>
          <p:nvPr/>
        </p:nvSpPr>
        <p:spPr>
          <a:xfrm>
            <a:off x="6179176" y="594928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Pânico</a:t>
            </a:r>
          </a:p>
        </p:txBody>
      </p:sp>
    </p:spTree>
    <p:extLst>
      <p:ext uri="{BB962C8B-B14F-4D97-AF65-F5344CB8AC3E}">
        <p14:creationId xmlns:p14="http://schemas.microsoft.com/office/powerpoint/2010/main" val="1256505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CF7A0A5-C0EC-4CDE-9C9D-B68DB4861F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1277219"/>
            <a:ext cx="3842689" cy="460801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B60A51-858A-49DD-B70E-E5FEFFAD0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2" y="719817"/>
            <a:ext cx="4139950" cy="516541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FF4BF74-6DF7-416E-BEC5-177FEB5EC2D2}"/>
              </a:ext>
            </a:extLst>
          </p:cNvPr>
          <p:cNvSpPr txBox="1"/>
          <p:nvPr/>
        </p:nvSpPr>
        <p:spPr>
          <a:xfrm>
            <a:off x="1115616" y="6120680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Falta-me me 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1D7E6E-8B0F-4F81-8E33-3D1903B7282B}"/>
              </a:ext>
            </a:extLst>
          </p:cNvPr>
          <p:cNvSpPr txBox="1"/>
          <p:nvPr/>
        </p:nvSpPr>
        <p:spPr>
          <a:xfrm>
            <a:off x="5082032" y="6150495"/>
            <a:ext cx="3551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Retrato de Um Anônimo </a:t>
            </a:r>
          </a:p>
        </p:txBody>
      </p:sp>
    </p:spTree>
    <p:extLst>
      <p:ext uri="{BB962C8B-B14F-4D97-AF65-F5344CB8AC3E}">
        <p14:creationId xmlns:p14="http://schemas.microsoft.com/office/powerpoint/2010/main" val="1645643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4D83D2D-065F-403C-B918-71AD94454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42795"/>
            <a:ext cx="2166608" cy="3742589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211CBB1-41C5-4582-B08B-2DC438F76540}"/>
              </a:ext>
            </a:extLst>
          </p:cNvPr>
          <p:cNvSpPr txBox="1">
            <a:spLocks/>
          </p:cNvSpPr>
          <p:nvPr/>
        </p:nvSpPr>
        <p:spPr>
          <a:xfrm>
            <a:off x="2617370" y="472032"/>
            <a:ext cx="6059085" cy="285191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000" i="1" dirty="0">
                <a:solidFill>
                  <a:schemeClr val="tx1"/>
                </a:solidFill>
              </a:rPr>
              <a:t>Neste momento de crise e isolamento a Humana Mundi está mais ativa em seus canais virtuais!</a:t>
            </a:r>
          </a:p>
          <a:p>
            <a:pPr marL="45720" indent="0">
              <a:buNone/>
            </a:pPr>
            <a:r>
              <a:rPr lang="pt-BR" sz="2000" i="1" dirty="0">
                <a:solidFill>
                  <a:schemeClr val="tx1"/>
                </a:solidFill>
              </a:rPr>
              <a:t> </a:t>
            </a:r>
          </a:p>
          <a:p>
            <a:pPr marL="45720" indent="0">
              <a:buNone/>
            </a:pPr>
            <a:r>
              <a:rPr lang="pt-BR" sz="2000" i="1" dirty="0">
                <a:solidFill>
                  <a:schemeClr val="tx1"/>
                </a:solidFill>
              </a:rPr>
              <a:t>A nossa missão é cuidar da mente, corpo e alma de todos aqueles que precisam neste momento tão difícil. </a:t>
            </a:r>
          </a:p>
          <a:p>
            <a:pPr marL="45720" indent="0" algn="r">
              <a:buNone/>
            </a:pPr>
            <a:r>
              <a:rPr lang="pt-BR" sz="2000" b="1" i="1" dirty="0">
                <a:solidFill>
                  <a:schemeClr val="tx1"/>
                </a:solidFill>
              </a:rPr>
              <a:t>Maria Cristina Barros</a:t>
            </a:r>
          </a:p>
        </p:txBody>
      </p:sp>
      <p:pic>
        <p:nvPicPr>
          <p:cNvPr id="10" name="Espaço Reservado para Conteúdo 6">
            <a:extLst>
              <a:ext uri="{FF2B5EF4-FFF2-40B4-BE49-F238E27FC236}">
                <a16:creationId xmlns:a16="http://schemas.microsoft.com/office/drawing/2014/main" id="{68A04852-CD9B-4AFC-A3B9-B4B1B37E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77" y="3826304"/>
            <a:ext cx="6636723" cy="30316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257C9CE-1DC9-4640-93A1-05AF21A5C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5" y="472032"/>
            <a:ext cx="2355972" cy="15340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0942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>
            <a:extLst>
              <a:ext uri="{FF2B5EF4-FFF2-40B4-BE49-F238E27FC236}">
                <a16:creationId xmlns:a16="http://schemas.microsoft.com/office/drawing/2014/main" id="{7583D793-CCEA-4024-968C-835314EDA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2840" r="3676"/>
          <a:stretch>
            <a:fillRect/>
          </a:stretch>
        </p:blipFill>
        <p:spPr bwMode="auto">
          <a:xfrm>
            <a:off x="417245" y="281112"/>
            <a:ext cx="2179363" cy="24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9079C17-715D-4384-BD1F-5FC774B9FB6A}"/>
              </a:ext>
            </a:extLst>
          </p:cNvPr>
          <p:cNvSpPr txBox="1"/>
          <p:nvPr/>
        </p:nvSpPr>
        <p:spPr>
          <a:xfrm>
            <a:off x="3161991" y="231382"/>
            <a:ext cx="3285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Letícia Alminhana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1466F9-F2E3-47DF-A8BC-DCEE2B54EA23}"/>
              </a:ext>
            </a:extLst>
          </p:cNvPr>
          <p:cNvSpPr/>
          <p:nvPr/>
        </p:nvSpPr>
        <p:spPr>
          <a:xfrm>
            <a:off x="4281118" y="275727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i="1" dirty="0">
                <a:latin typeface="Apple Braille" charset="0"/>
                <a:ea typeface="Apple Braille" charset="0"/>
                <a:cs typeface="Apple Braille" charset="0"/>
              </a:rPr>
              <a:t>Somos pesquisadoras (es) e psicoterapeutas interessados em experiências incomuns relatadas por pessoas comuns. </a:t>
            </a:r>
          </a:p>
          <a:p>
            <a:pPr>
              <a:defRPr/>
            </a:pPr>
            <a:endParaRPr lang="pt-BR" sz="2000" i="1" dirty="0">
              <a:latin typeface="Apple Braille" charset="0"/>
              <a:ea typeface="Apple Braille" charset="0"/>
              <a:cs typeface="Apple Braille" charset="0"/>
            </a:endParaRPr>
          </a:p>
          <a:p>
            <a:pPr>
              <a:defRPr/>
            </a:pPr>
            <a:r>
              <a:rPr lang="pt-BR" sz="2000" i="1" dirty="0">
                <a:latin typeface="Apple Braille" charset="0"/>
                <a:ea typeface="Apple Braille" charset="0"/>
                <a:cs typeface="Apple Braille" charset="0"/>
              </a:rPr>
              <a:t>Nosso objetivo é compartilhar evidências científicas (estritamente acadêmicas), sobre essas experiências e suas relações com a personalidade, a qualidade de vida e os modelos dimensionais em saúde mental. </a:t>
            </a:r>
          </a:p>
        </p:txBody>
      </p:sp>
      <p:pic>
        <p:nvPicPr>
          <p:cNvPr id="6" name="Imagem 7">
            <a:extLst>
              <a:ext uri="{FF2B5EF4-FFF2-40B4-BE49-F238E27FC236}">
                <a16:creationId xmlns:a16="http://schemas.microsoft.com/office/drawing/2014/main" id="{01A0B9B0-EC97-41CA-B0CB-0BD76086C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68" y="830987"/>
            <a:ext cx="1962150" cy="187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38DD67C0-3DF1-4609-A733-790F58EDE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0" y="921373"/>
            <a:ext cx="2464685" cy="8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6">
            <a:extLst>
              <a:ext uri="{FF2B5EF4-FFF2-40B4-BE49-F238E27FC236}">
                <a16:creationId xmlns:a16="http://schemas.microsoft.com/office/drawing/2014/main" id="{EE403142-40FB-4E6F-8908-DDB2A0433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567" y="1936085"/>
            <a:ext cx="3158729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defRPr/>
            </a:pPr>
            <a:r>
              <a:rPr lang="pt-BR" altLang="pt-BR" dirty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Insta: @</a:t>
            </a:r>
            <a:r>
              <a:rPr lang="pt-BR" altLang="pt-BR" dirty="0" err="1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unusualinpsychology</a:t>
            </a:r>
            <a:endParaRPr lang="pt-BR" altLang="pt-BR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106B835E-50EA-43D1-89A9-CF51407AC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21310" r="12383"/>
          <a:stretch>
            <a:fillRect/>
          </a:stretch>
        </p:blipFill>
        <p:spPr bwMode="auto">
          <a:xfrm>
            <a:off x="251520" y="2865027"/>
            <a:ext cx="3886920" cy="364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119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hlinkClick r:id="rId2"/>
            <a:extLst>
              <a:ext uri="{FF2B5EF4-FFF2-40B4-BE49-F238E27FC236}">
                <a16:creationId xmlns:a16="http://schemas.microsoft.com/office/drawing/2014/main" id="{0A2F8212-1D2A-462F-92B0-7A57B1D4C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1353"/>
            <a:ext cx="9144000" cy="49940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42E99F1-278D-40F3-9AC7-08DCF3CD49F7}"/>
              </a:ext>
            </a:extLst>
          </p:cNvPr>
          <p:cNvSpPr txBox="1"/>
          <p:nvPr/>
        </p:nvSpPr>
        <p:spPr>
          <a:xfrm>
            <a:off x="2483768" y="198582"/>
            <a:ext cx="63367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Sean Blackwell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Explorando a dimensão espiritual do momento atual da pandemia através de vídeo e atendimentos online.</a:t>
            </a:r>
          </a:p>
          <a:p>
            <a:pPr algn="ctr"/>
            <a:endParaRPr lang="pt-BR" sz="2400" dirty="0"/>
          </a:p>
        </p:txBody>
      </p:sp>
      <p:pic>
        <p:nvPicPr>
          <p:cNvPr id="4" name="Imagem 3">
            <a:hlinkClick r:id="rId4"/>
            <a:extLst>
              <a:ext uri="{FF2B5EF4-FFF2-40B4-BE49-F238E27FC236}">
                <a16:creationId xmlns:a16="http://schemas.microsoft.com/office/drawing/2014/main" id="{F1D89FFA-71DF-460F-ADBB-6AC8E30E8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8" y="212447"/>
            <a:ext cx="1902204" cy="15602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303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2"/>
            <a:ext cx="9144000" cy="542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C1B72DB-AC13-4646-8FF3-60D7E16A1F10}"/>
              </a:ext>
            </a:extLst>
          </p:cNvPr>
          <p:cNvSpPr txBox="1"/>
          <p:nvPr/>
        </p:nvSpPr>
        <p:spPr>
          <a:xfrm>
            <a:off x="1403648" y="58772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https://repensandoaloucura.wixsite.com/site</a:t>
            </a:r>
            <a:endParaRPr lang="pt-B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25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eaking Open: Finding a Way Through Spiritual Emergencies: Jules ...">
            <a:extLst>
              <a:ext uri="{FF2B5EF4-FFF2-40B4-BE49-F238E27FC236}">
                <a16:creationId xmlns:a16="http://schemas.microsoft.com/office/drawing/2014/main" id="{981ED59A-5315-4DF1-9A06-602671D0751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3244"/>
            <a:ext cx="3888432" cy="583151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955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92906CA-E87A-4288-96D7-D3AE71A556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94" y="2924944"/>
            <a:ext cx="4800836" cy="3231848"/>
          </a:xfrm>
          <a:ln w="9525">
            <a:solidFill>
              <a:schemeClr val="tx1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9921D81-3E82-4387-A7BD-272E11883784}"/>
              </a:ext>
            </a:extLst>
          </p:cNvPr>
          <p:cNvSpPr txBox="1"/>
          <p:nvPr/>
        </p:nvSpPr>
        <p:spPr>
          <a:xfrm>
            <a:off x="683568" y="308130"/>
            <a:ext cx="79928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Anderson Pires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Aulas de Yoga e meditação.</a:t>
            </a:r>
          </a:p>
          <a:p>
            <a:pPr algn="ctr"/>
            <a:r>
              <a:rPr lang="pt-BR" sz="2000" dirty="0"/>
              <a:t>Vídeos de depoimento pessoal sobre superação</a:t>
            </a:r>
          </a:p>
          <a:p>
            <a:pPr algn="ctr"/>
            <a:r>
              <a:rPr lang="pt-BR" sz="2000" dirty="0"/>
              <a:t> do Transtorno Bipolar.  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Instagram: @</a:t>
            </a:r>
            <a:r>
              <a:rPr lang="pt-BR" sz="2000" dirty="0" err="1"/>
              <a:t>anderson_yoga</a:t>
            </a:r>
            <a:endParaRPr lang="pt-BR" sz="2000" dirty="0"/>
          </a:p>
          <a:p>
            <a:pPr algn="ctr"/>
            <a:endParaRPr lang="pt-BR" sz="2000" dirty="0"/>
          </a:p>
          <a:p>
            <a:pPr algn="ctr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88832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52DB66E-E234-43E6-A739-C07A02EB2ACF}"/>
              </a:ext>
            </a:extLst>
          </p:cNvPr>
          <p:cNvSpPr txBox="1"/>
          <p:nvPr/>
        </p:nvSpPr>
        <p:spPr>
          <a:xfrm>
            <a:off x="349754" y="4142690"/>
            <a:ext cx="568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j-lt"/>
              </a:rPr>
              <a:t>Pablo A Bursztein</a:t>
            </a:r>
          </a:p>
          <a:p>
            <a:pPr algn="ctr"/>
            <a:r>
              <a:rPr lang="es-ES" sz="2000" dirty="0">
                <a:latin typeface="+mj-lt"/>
              </a:rPr>
              <a:t>+5511 97479-8643</a:t>
            </a:r>
            <a:endParaRPr lang="pt-BR" sz="2400" dirty="0"/>
          </a:p>
          <a:p>
            <a:pPr algn="ctr"/>
            <a:r>
              <a:rPr lang="pt-BR" sz="2400" dirty="0">
                <a:solidFill>
                  <a:srgbClr val="0070C0"/>
                </a:solidFill>
                <a:latin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pablogainzaran@gmail.com</a:t>
            </a:r>
            <a:endParaRPr lang="pt-BR" sz="2400" dirty="0">
              <a:solidFill>
                <a:srgbClr val="0070C0"/>
              </a:solidFill>
            </a:endParaRPr>
          </a:p>
          <a:p>
            <a:pPr algn="ctr"/>
            <a:endParaRPr lang="pt-BR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2503AB-B7A0-4FC6-A105-8A2428EFB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8568" r="10611" b="11575"/>
          <a:stretch/>
        </p:blipFill>
        <p:spPr>
          <a:xfrm>
            <a:off x="6674056" y="2245607"/>
            <a:ext cx="2229732" cy="40135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D919C4-A853-44A2-A5D0-5E6BA110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49"/>
          <a:stretch/>
        </p:blipFill>
        <p:spPr>
          <a:xfrm>
            <a:off x="34709" y="212097"/>
            <a:ext cx="6408370" cy="37765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138D032-200D-4F7A-8650-A34DD567B821}"/>
              </a:ext>
            </a:extLst>
          </p:cNvPr>
          <p:cNvSpPr/>
          <p:nvPr/>
        </p:nvSpPr>
        <p:spPr>
          <a:xfrm>
            <a:off x="240212" y="5434005"/>
            <a:ext cx="5907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Estudos sobre a ciência do plasma</a:t>
            </a:r>
          </a:p>
          <a:p>
            <a:pPr algn="ctr"/>
            <a:r>
              <a:rPr lang="pt-BR" sz="2400" dirty="0"/>
              <a:t> </a:t>
            </a:r>
            <a:r>
              <a:rPr lang="pt-BR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https://keshe.foundation/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76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F540D4C-C028-4F87-B33C-AD87E83340B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04252"/>
            <a:ext cx="2445549" cy="238823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01F967-22BF-493D-8314-36A11E7DD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5" y="465516"/>
            <a:ext cx="3333920" cy="592696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F6112A8-45FD-4482-9AD4-ADE0D41BCA1C}"/>
              </a:ext>
            </a:extLst>
          </p:cNvPr>
          <p:cNvSpPr txBox="1"/>
          <p:nvPr/>
        </p:nvSpPr>
        <p:spPr>
          <a:xfrm>
            <a:off x="642765" y="325710"/>
            <a:ext cx="38137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Fabiana Dutra</a:t>
            </a:r>
          </a:p>
          <a:p>
            <a:pPr algn="ctr"/>
            <a:r>
              <a:rPr lang="pt-BR" sz="2000" b="1" dirty="0"/>
              <a:t>@</a:t>
            </a:r>
            <a:r>
              <a:rPr lang="pt-BR" sz="2000" b="1" dirty="0" err="1"/>
              <a:t>emoçõesfluidas</a:t>
            </a:r>
            <a:endParaRPr lang="pt-BR" sz="2000" b="1" dirty="0"/>
          </a:p>
          <a:p>
            <a:pPr algn="ctr"/>
            <a:endParaRPr lang="pt-BR" sz="2000" b="1" dirty="0"/>
          </a:p>
          <a:p>
            <a:r>
              <a:rPr lang="pt-BR" sz="2000" dirty="0"/>
              <a:t>Podcast que tem como objetivo compartilhar nossas emoções através de depoimentos pessoais, e ajudar as pessoas que estão passando pelas mesmas questões a fluir melhor pelos mares das nossas emoções. </a:t>
            </a:r>
          </a:p>
          <a:p>
            <a:endParaRPr lang="pt-BR" sz="2000" dirty="0"/>
          </a:p>
          <a:p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4412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9E6E6B9-FDE7-432C-BBDE-B40BDF58FFD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92045"/>
            <a:ext cx="2918048" cy="3981920"/>
          </a:xfrm>
          <a:ln w="9525">
            <a:solidFill>
              <a:schemeClr val="tx1"/>
            </a:solidFill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EAC4515-47DD-436B-8EA5-5C1A11368703}"/>
              </a:ext>
            </a:extLst>
          </p:cNvPr>
          <p:cNvSpPr/>
          <p:nvPr/>
        </p:nvSpPr>
        <p:spPr>
          <a:xfrm>
            <a:off x="4139952" y="1000484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latin typeface="+mj-lt"/>
              </a:rPr>
              <a:t>O "Teatro do Despertar" é uma Ação Cultural que tem por objetivo o Autoconhecimento através da Arte. </a:t>
            </a:r>
            <a:br>
              <a:rPr lang="pt-BR" sz="2400" i="1" dirty="0">
                <a:latin typeface="+mj-lt"/>
              </a:rPr>
            </a:br>
            <a:endParaRPr lang="pt-BR" sz="2400" i="1" dirty="0">
              <a:latin typeface="+mj-lt"/>
            </a:endParaRPr>
          </a:p>
          <a:p>
            <a:r>
              <a:rPr lang="pt-BR" sz="2400" i="1" dirty="0">
                <a:latin typeface="+mj-lt"/>
              </a:rPr>
              <a:t>Estamos produzindo vídeos em que a prioridade é a expressão desse “Personagem Pós Pan(</a:t>
            </a:r>
            <a:r>
              <a:rPr lang="pt-BR" sz="2400" i="1" dirty="0" err="1">
                <a:latin typeface="+mj-lt"/>
              </a:rPr>
              <a:t>demia</a:t>
            </a:r>
            <a:r>
              <a:rPr lang="pt-BR" sz="2400" i="1" dirty="0">
                <a:latin typeface="+mj-lt"/>
              </a:rPr>
              <a:t>)” que vem se manifestando em todos nós.</a:t>
            </a:r>
            <a:endParaRPr lang="pt-BR" sz="2400" b="0" i="1" dirty="0">
              <a:effectLst/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09C753-36C7-4707-903F-37C29FDEB05E}"/>
              </a:ext>
            </a:extLst>
          </p:cNvPr>
          <p:cNvSpPr txBox="1"/>
          <p:nvPr/>
        </p:nvSpPr>
        <p:spPr>
          <a:xfrm>
            <a:off x="6140439" y="4948571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dirty="0"/>
              <a:t>Alexandre </a:t>
            </a:r>
            <a:r>
              <a:rPr lang="pt-BR" sz="2400" b="1" i="1" dirty="0" err="1"/>
              <a:t>Bacci</a:t>
            </a:r>
            <a:endParaRPr lang="pt-BR" sz="2400" b="1" i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822472-2083-4EF6-BE21-673BDAEDA5A2}"/>
              </a:ext>
            </a:extLst>
          </p:cNvPr>
          <p:cNvSpPr txBox="1"/>
          <p:nvPr/>
        </p:nvSpPr>
        <p:spPr>
          <a:xfrm>
            <a:off x="5148064" y="5470634"/>
            <a:ext cx="3567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alexandrebacci@hotmail.com</a:t>
            </a:r>
            <a:endParaRPr lang="pt-BR" sz="2000" dirty="0">
              <a:solidFill>
                <a:srgbClr val="0070C0"/>
              </a:solidFill>
            </a:endParaRPr>
          </a:p>
          <a:p>
            <a:pPr algn="r"/>
            <a:r>
              <a:rPr lang="pt-BR" sz="2000" dirty="0"/>
              <a:t>551198133-1043</a:t>
            </a:r>
          </a:p>
        </p:txBody>
      </p:sp>
    </p:spTree>
    <p:extLst>
      <p:ext uri="{BB962C8B-B14F-4D97-AF65-F5344CB8AC3E}">
        <p14:creationId xmlns:p14="http://schemas.microsoft.com/office/powerpoint/2010/main" val="41355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>
            <a:extLst>
              <a:ext uri="{FF2B5EF4-FFF2-40B4-BE49-F238E27FC236}">
                <a16:creationId xmlns:a16="http://schemas.microsoft.com/office/drawing/2014/main" id="{1A644E12-9F6F-468B-866D-B6C04D819D54}"/>
              </a:ext>
            </a:extLst>
          </p:cNvPr>
          <p:cNvSpPr/>
          <p:nvPr/>
        </p:nvSpPr>
        <p:spPr>
          <a:xfrm>
            <a:off x="791580" y="764704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Projetos futuros do </a:t>
            </a:r>
          </a:p>
          <a:p>
            <a:pPr algn="ctr"/>
            <a:r>
              <a:rPr lang="pt-BR" sz="3200" b="1" dirty="0">
                <a:solidFill>
                  <a:srgbClr val="C00000"/>
                </a:solidFill>
              </a:rPr>
              <a:t>Repensando a Loucura</a:t>
            </a:r>
          </a:p>
          <a:p>
            <a:pPr algn="ctr"/>
            <a:endParaRPr lang="pt-BR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043E0-206C-42D1-9BB5-7060BB8BC73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71" y="2132856"/>
            <a:ext cx="716465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772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9E1F339-74A6-432C-AF31-F8A5F6FD27BF}"/>
              </a:ext>
            </a:extLst>
          </p:cNvPr>
          <p:cNvSpPr txBox="1"/>
          <p:nvPr/>
        </p:nvSpPr>
        <p:spPr>
          <a:xfrm>
            <a:off x="539553" y="188640"/>
            <a:ext cx="82809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00000"/>
                </a:solidFill>
              </a:rPr>
              <a:t>Live sobre Emergências Espirituais: Uma visão Transpessoal </a:t>
            </a:r>
          </a:p>
          <a:p>
            <a:endParaRPr lang="pt-BR" sz="2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DFD017-F068-46A1-B626-05B90FE15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081192"/>
            <a:ext cx="5040560" cy="50405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A2EA22-5E09-4DFD-89C6-4D17AC5D5D5F}"/>
              </a:ext>
            </a:extLst>
          </p:cNvPr>
          <p:cNvSpPr txBox="1"/>
          <p:nvPr/>
        </p:nvSpPr>
        <p:spPr>
          <a:xfrm>
            <a:off x="5436096" y="1395928"/>
            <a:ext cx="35283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Débora Diógenes</a:t>
            </a:r>
          </a:p>
          <a:p>
            <a:endParaRPr lang="pt-BR" sz="2000" dirty="0"/>
          </a:p>
          <a:p>
            <a:r>
              <a:rPr lang="pt-BR" sz="2000" dirty="0"/>
              <a:t>Associação Norte Riograndense de Psicologia Transpessoal/</a:t>
            </a:r>
          </a:p>
          <a:p>
            <a:r>
              <a:rPr lang="pt-BR" sz="200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Espaço Renascer Psicologia Transpessoal</a:t>
            </a:r>
            <a:endParaRPr lang="pt-BR" sz="2000" u="sng" dirty="0">
              <a:solidFill>
                <a:srgbClr val="0070C0"/>
              </a:solidFill>
            </a:endParaRPr>
          </a:p>
          <a:p>
            <a:endParaRPr lang="pt-BR" sz="2000" u="sng" dirty="0">
              <a:solidFill>
                <a:srgbClr val="0070C0"/>
              </a:solidFill>
            </a:endParaRPr>
          </a:p>
          <a:p>
            <a:endParaRPr lang="pt-BR" sz="2000" u="sng" dirty="0">
              <a:solidFill>
                <a:srgbClr val="0070C0"/>
              </a:solidFill>
            </a:endParaRPr>
          </a:p>
          <a:p>
            <a:r>
              <a:rPr lang="pt-BR" sz="2000" dirty="0"/>
              <a:t>Ligia Splendore</a:t>
            </a:r>
          </a:p>
          <a:p>
            <a:endParaRPr lang="pt-BR" sz="2000" dirty="0"/>
          </a:p>
          <a:p>
            <a:r>
              <a:rPr lang="pt-BR" sz="2000" dirty="0"/>
              <a:t>Repensando a Loucura/</a:t>
            </a:r>
            <a:r>
              <a:rPr lang="pt-BR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Iluminar Psicologia</a:t>
            </a:r>
            <a:endParaRPr lang="pt-BR" sz="2000" dirty="0">
              <a:solidFill>
                <a:srgbClr val="0070C0"/>
              </a:solidFill>
            </a:endParaRPr>
          </a:p>
          <a:p>
            <a:endParaRPr lang="pt-BR" sz="2400" u="sng" dirty="0">
              <a:solidFill>
                <a:srgbClr val="0070C0"/>
              </a:solidFill>
            </a:endParaRPr>
          </a:p>
          <a:p>
            <a:endParaRPr lang="pt-BR" sz="2400" u="sng" dirty="0">
              <a:solidFill>
                <a:srgbClr val="0070C0"/>
              </a:solidFill>
            </a:endParaRPr>
          </a:p>
          <a:p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22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14A3A583-B2F8-43E4-85B2-622087462A64}"/>
              </a:ext>
            </a:extLst>
          </p:cNvPr>
          <p:cNvSpPr txBox="1">
            <a:spLocks/>
          </p:cNvSpPr>
          <p:nvPr/>
        </p:nvSpPr>
        <p:spPr>
          <a:xfrm>
            <a:off x="251520" y="45031"/>
            <a:ext cx="8640960" cy="1799793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4ª edição evento anual </a:t>
            </a:r>
          </a:p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Repensando a Loucura 2020</a:t>
            </a:r>
          </a:p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20 de setembro – Instituto de Psiquiatria da USP </a:t>
            </a:r>
          </a:p>
          <a:p>
            <a:pPr marL="0" lvl="1" algn="ctr"/>
            <a:endParaRPr lang="pt-BR" sz="3300" b="1" i="1" kern="0" dirty="0">
              <a:solidFill>
                <a:srgbClr val="C00000"/>
              </a:solidFill>
              <a:latin typeface="Chelsea Market" panose="02000000000000000000" pitchFamily="2" charset="0"/>
            </a:endParaRPr>
          </a:p>
          <a:p>
            <a:pPr marL="0" lvl="1" algn="ctr"/>
            <a:endParaRPr lang="pt-BR" sz="3300" b="1" i="1" kern="0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4E8175D0-462A-420E-A1E1-E5392EA29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7" y="2060848"/>
            <a:ext cx="4463649" cy="45132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E2E4AB-A3CE-48AC-A874-AFC29AABBB7F}"/>
              </a:ext>
            </a:extLst>
          </p:cNvPr>
          <p:cNvSpPr txBox="1"/>
          <p:nvPr/>
        </p:nvSpPr>
        <p:spPr>
          <a:xfrm>
            <a:off x="3635896" y="6327874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chemeClr val="bg1"/>
                </a:solidFill>
              </a:rPr>
              <a:t>Claudinei Bettiol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47A30A-510C-434F-B7F5-6E8893FAD3AF}"/>
              </a:ext>
            </a:extLst>
          </p:cNvPr>
          <p:cNvSpPr txBox="1"/>
          <p:nvPr/>
        </p:nvSpPr>
        <p:spPr>
          <a:xfrm>
            <a:off x="5148064" y="285293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i="1" dirty="0" err="1">
                <a:solidFill>
                  <a:srgbClr val="C00000"/>
                </a:solidFill>
              </a:rPr>
              <a:t>Diálogos</a:t>
            </a:r>
            <a:r>
              <a:rPr lang="en-CA" sz="3200" i="1" dirty="0">
                <a:solidFill>
                  <a:srgbClr val="C00000"/>
                </a:solidFill>
              </a:rPr>
              <a:t> </a:t>
            </a:r>
            <a:r>
              <a:rPr lang="en-CA" sz="3200" i="1" dirty="0" err="1">
                <a:solidFill>
                  <a:srgbClr val="C00000"/>
                </a:solidFill>
              </a:rPr>
              <a:t>sobre</a:t>
            </a:r>
            <a:r>
              <a:rPr lang="en-CA" sz="3200" i="1" dirty="0">
                <a:solidFill>
                  <a:srgbClr val="C00000"/>
                </a:solidFill>
              </a:rPr>
              <a:t> </a:t>
            </a:r>
            <a:r>
              <a:rPr lang="en-CA" sz="3200" i="1" dirty="0" err="1">
                <a:solidFill>
                  <a:srgbClr val="C00000"/>
                </a:solidFill>
              </a:rPr>
              <a:t>saúde</a:t>
            </a:r>
            <a:r>
              <a:rPr lang="en-CA" sz="3200" i="1" dirty="0">
                <a:solidFill>
                  <a:srgbClr val="C00000"/>
                </a:solidFill>
              </a:rPr>
              <a:t> mental, </a:t>
            </a:r>
            <a:r>
              <a:rPr lang="en-CA" sz="3200" i="1" dirty="0" err="1">
                <a:solidFill>
                  <a:srgbClr val="C00000"/>
                </a:solidFill>
              </a:rPr>
              <a:t>espiritualidade</a:t>
            </a:r>
            <a:endParaRPr lang="en-CA" sz="3200" i="1" dirty="0">
              <a:solidFill>
                <a:srgbClr val="C00000"/>
              </a:solidFill>
            </a:endParaRPr>
          </a:p>
          <a:p>
            <a:pPr algn="ctr"/>
            <a:r>
              <a:rPr lang="en-CA" sz="3200" i="1" dirty="0">
                <a:solidFill>
                  <a:srgbClr val="C00000"/>
                </a:solidFill>
              </a:rPr>
              <a:t> e </a:t>
            </a:r>
            <a:r>
              <a:rPr lang="en-CA" sz="3200" i="1" dirty="0" err="1">
                <a:solidFill>
                  <a:srgbClr val="C00000"/>
                </a:solidFill>
              </a:rPr>
              <a:t>arte</a:t>
            </a:r>
            <a:r>
              <a:rPr lang="en-CA" sz="3200" i="1" dirty="0">
                <a:solidFill>
                  <a:srgbClr val="C00000"/>
                </a:solidFill>
              </a:rPr>
              <a:t>.</a:t>
            </a:r>
            <a:endParaRPr lang="pt-BR" sz="3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3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31682E-112F-4CDD-A564-42618D4A7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00"/>
          <a:stretch/>
        </p:blipFill>
        <p:spPr>
          <a:xfrm>
            <a:off x="824259" y="980728"/>
            <a:ext cx="7427564" cy="33123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26DD198-5EE1-4C15-8349-D4CF0B9A8F00}"/>
              </a:ext>
            </a:extLst>
          </p:cNvPr>
          <p:cNvSpPr txBox="1"/>
          <p:nvPr/>
        </p:nvSpPr>
        <p:spPr>
          <a:xfrm>
            <a:off x="6876256" y="3326795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chemeClr val="bg1"/>
                </a:solidFill>
              </a:rPr>
              <a:t>Claudinei Bettiol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6" name="Rectângulo 3">
            <a:extLst>
              <a:ext uri="{FF2B5EF4-FFF2-40B4-BE49-F238E27FC236}">
                <a16:creationId xmlns:a16="http://schemas.microsoft.com/office/drawing/2014/main" id="{270F1C75-F2AB-41B6-AFDA-EAD89E07981D}"/>
              </a:ext>
            </a:extLst>
          </p:cNvPr>
          <p:cNvSpPr/>
          <p:nvPr/>
        </p:nvSpPr>
        <p:spPr>
          <a:xfrm>
            <a:off x="1695335" y="256490"/>
            <a:ext cx="5753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Curso aprovado pelo IPQ-USP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D0B924A-8415-4A88-8967-1CDF656D7DD2}"/>
              </a:ext>
            </a:extLst>
          </p:cNvPr>
          <p:cNvSpPr/>
          <p:nvPr/>
        </p:nvSpPr>
        <p:spPr>
          <a:xfrm>
            <a:off x="395536" y="4432559"/>
            <a:ext cx="82850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5 encontros mensais de julho a novembro 2020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Foco na ressignificação e integração das experiências espirituais que muitas vezes podem ser extremamente angustiantes e desagregadoras.</a:t>
            </a:r>
          </a:p>
        </p:txBody>
      </p:sp>
    </p:spTree>
    <p:extLst>
      <p:ext uri="{BB962C8B-B14F-4D97-AF65-F5344CB8AC3E}">
        <p14:creationId xmlns:p14="http://schemas.microsoft.com/office/powerpoint/2010/main" val="3942123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2094855-F916-4A6C-921B-2171315500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2" y="404664"/>
            <a:ext cx="7968885" cy="5976664"/>
          </a:xfrm>
        </p:spPr>
      </p:pic>
    </p:spTree>
    <p:extLst>
      <p:ext uri="{BB962C8B-B14F-4D97-AF65-F5344CB8AC3E}">
        <p14:creationId xmlns:p14="http://schemas.microsoft.com/office/powerpoint/2010/main" val="376476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E9F4644-5096-4667-A021-C2186F2C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8" y="4227000"/>
            <a:ext cx="991445" cy="9914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7919060-D9E4-4177-A303-25E3AFCB9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35" y="4195491"/>
            <a:ext cx="790794" cy="10229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8CAD60-E38B-4FE5-A7B6-8EAD8334B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80" y="2640943"/>
            <a:ext cx="1616979" cy="10528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22E14F2-E0A2-4371-BD22-D7269F76D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88" y="3167386"/>
            <a:ext cx="1501225" cy="33777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659D351-5D99-4C68-A8D7-DC6AA868F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37" y="4110915"/>
            <a:ext cx="1559444" cy="115644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3946ED8-5557-4B8F-9BE0-88A879BA4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1" y="2464624"/>
            <a:ext cx="1902204" cy="1560278"/>
          </a:xfrm>
          <a:prstGeom prst="rect">
            <a:avLst/>
          </a:prstGeom>
        </p:spPr>
      </p:pic>
      <p:sp>
        <p:nvSpPr>
          <p:cNvPr id="17" name="Subtítulo 2">
            <a:extLst>
              <a:ext uri="{FF2B5EF4-FFF2-40B4-BE49-F238E27FC236}">
                <a16:creationId xmlns:a16="http://schemas.microsoft.com/office/drawing/2014/main" id="{902C9C47-73D3-44E5-9D2C-4CFDA419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08155"/>
            <a:ext cx="8004307" cy="1053811"/>
          </a:xfrm>
        </p:spPr>
        <p:txBody>
          <a:bodyPr>
            <a:noAutofit/>
          </a:bodyPr>
          <a:lstStyle/>
          <a:p>
            <a:pPr lvl="1" algn="ctr"/>
            <a:r>
              <a:rPr lang="pt-BR" sz="3300" b="1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Agradecimento aos nossos</a:t>
            </a:r>
            <a:br>
              <a:rPr lang="pt-BR" sz="3300" b="1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</a:br>
            <a:r>
              <a:rPr lang="pt-BR" sz="3300" b="1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 parceiros / apoiadores</a:t>
            </a:r>
            <a:endParaRPr lang="pt-BR" sz="3300" b="1" i="1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067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>
            <a:extLst>
              <a:ext uri="{FF2B5EF4-FFF2-40B4-BE49-F238E27FC236}">
                <a16:creationId xmlns:a16="http://schemas.microsoft.com/office/drawing/2014/main" id="{1A644E12-9F6F-468B-866D-B6C04D819D54}"/>
              </a:ext>
            </a:extLst>
          </p:cNvPr>
          <p:cNvSpPr/>
          <p:nvPr/>
        </p:nvSpPr>
        <p:spPr>
          <a:xfrm>
            <a:off x="827584" y="332656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Depoimentos de colaboradores/experienciadores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22BD0D1-573A-4AC7-AA35-046F432EBCF6}"/>
              </a:ext>
            </a:extLst>
          </p:cNvPr>
          <p:cNvSpPr/>
          <p:nvPr/>
        </p:nvSpPr>
        <p:spPr>
          <a:xfrm>
            <a:off x="2322004" y="2060848"/>
            <a:ext cx="4572000" cy="33009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pt-BR" sz="2800" dirty="0">
                <a:solidFill>
                  <a:prstClr val="black"/>
                </a:solidFill>
              </a:rPr>
              <a:t>Katie Mottram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pt-BR" sz="2800" dirty="0">
                <a:solidFill>
                  <a:prstClr val="black"/>
                </a:solidFill>
              </a:rPr>
              <a:t>Leticia Alminhana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pt-BR" sz="2800" dirty="0">
                <a:solidFill>
                  <a:prstClr val="black"/>
                </a:solidFill>
              </a:rPr>
              <a:t>Fernando Rangel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pt-BR" sz="2800" dirty="0">
                <a:solidFill>
                  <a:prstClr val="black"/>
                </a:solidFill>
              </a:rPr>
              <a:t>Márcia </a:t>
            </a:r>
            <a:r>
              <a:rPr lang="pt-BR" sz="2800" dirty="0" err="1">
                <a:solidFill>
                  <a:prstClr val="black"/>
                </a:solidFill>
              </a:rPr>
              <a:t>Madid</a:t>
            </a:r>
            <a:r>
              <a:rPr lang="pt-BR" sz="2800" dirty="0">
                <a:solidFill>
                  <a:prstClr val="black"/>
                </a:solidFill>
              </a:rPr>
              <a:t> Ghiraldelli</a:t>
            </a: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pt-BR" sz="2800" dirty="0">
                <a:solidFill>
                  <a:prstClr val="black"/>
                </a:solidFill>
              </a:rPr>
              <a:t>Alexandre </a:t>
            </a:r>
            <a:r>
              <a:rPr lang="pt-BR" sz="2800" dirty="0" err="1">
                <a:solidFill>
                  <a:prstClr val="black"/>
                </a:solidFill>
              </a:rPr>
              <a:t>Bacci</a:t>
            </a:r>
            <a:endParaRPr lang="pt-BR" sz="2800" dirty="0">
              <a:solidFill>
                <a:prstClr val="black"/>
              </a:solidFill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pt-BR" sz="2800" dirty="0">
                <a:solidFill>
                  <a:prstClr val="black"/>
                </a:solidFill>
              </a:rPr>
              <a:t>Pablo Bursztein </a:t>
            </a:r>
          </a:p>
        </p:txBody>
      </p:sp>
    </p:spTree>
    <p:extLst>
      <p:ext uri="{BB962C8B-B14F-4D97-AF65-F5344CB8AC3E}">
        <p14:creationId xmlns:p14="http://schemas.microsoft.com/office/powerpoint/2010/main" val="139338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an McAlister\Desktop\AlmaBipolar image.PNG">
            <a:extLst>
              <a:ext uri="{FF2B5EF4-FFF2-40B4-BE49-F238E27FC236}">
                <a16:creationId xmlns:a16="http://schemas.microsoft.com/office/drawing/2014/main" id="{D4C00E4E-2E82-4E63-A355-4044FF84C9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2"/>
          <a:stretch>
            <a:fillRect/>
          </a:stretch>
        </p:blipFill>
        <p:spPr bwMode="auto">
          <a:xfrm>
            <a:off x="4122204" y="315898"/>
            <a:ext cx="4716016" cy="309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A9ED00-9CCF-4C47-B8F3-600267D1B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8" y="836712"/>
            <a:ext cx="2736304" cy="248937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489676-F74F-4F70-B975-D3A176195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/>
          <a:stretch/>
        </p:blipFill>
        <p:spPr>
          <a:xfrm>
            <a:off x="467544" y="3960619"/>
            <a:ext cx="4248472" cy="26823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FAF8B8C-E68E-4CBC-9701-49D60C33822C}"/>
              </a:ext>
            </a:extLst>
          </p:cNvPr>
          <p:cNvSpPr txBox="1"/>
          <p:nvPr/>
        </p:nvSpPr>
        <p:spPr>
          <a:xfrm>
            <a:off x="4716016" y="4293096"/>
            <a:ext cx="35283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800" dirty="0"/>
          </a:p>
          <a:p>
            <a:pPr algn="ctr"/>
            <a:r>
              <a:rPr lang="pt-BR" sz="2400" b="1" dirty="0">
                <a:solidFill>
                  <a:srgbClr val="C00000"/>
                </a:solidFill>
              </a:rPr>
              <a:t>Grupo de WhatsApp</a:t>
            </a:r>
          </a:p>
          <a:p>
            <a:pPr algn="ctr"/>
            <a:r>
              <a:rPr lang="pt-BR" sz="2400" b="1" dirty="0">
                <a:solidFill>
                  <a:srgbClr val="C00000"/>
                </a:solidFill>
              </a:rPr>
              <a:t> em 2015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EC4776-32C9-41DB-AB5A-89FDF4A5072E}"/>
              </a:ext>
            </a:extLst>
          </p:cNvPr>
          <p:cNvSpPr txBox="1"/>
          <p:nvPr/>
        </p:nvSpPr>
        <p:spPr>
          <a:xfrm>
            <a:off x="1" y="188641"/>
            <a:ext cx="3940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Lançamento em 2009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2642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Sean McAlister\Desktop\28-faces-coll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6"/>
          <a:stretch/>
        </p:blipFill>
        <p:spPr bwMode="auto">
          <a:xfrm>
            <a:off x="827584" y="1484784"/>
            <a:ext cx="7610841" cy="50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4660310-43D4-4F3B-8A7D-47C29F309E80}"/>
              </a:ext>
            </a:extLst>
          </p:cNvPr>
          <p:cNvSpPr txBox="1"/>
          <p:nvPr/>
        </p:nvSpPr>
        <p:spPr>
          <a:xfrm>
            <a:off x="287017" y="351247"/>
            <a:ext cx="8856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Em 2017 nos unimos a Campanha Internacional #EmergingProud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4746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an McAlister\Desktop\Katie Mott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2367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508" y="483954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Katie Mottram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CF6B584-6C8A-4668-9D34-5FD86E35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5254"/>
            <a:ext cx="5292080" cy="26625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CD72DD4-3383-46BD-B02A-68F9994BC224}"/>
              </a:ext>
            </a:extLst>
          </p:cNvPr>
          <p:cNvSpPr/>
          <p:nvPr/>
        </p:nvSpPr>
        <p:spPr>
          <a:xfrm>
            <a:off x="4125911" y="4803967"/>
            <a:ext cx="4456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https://emergingproud.com/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7E6BC2F-B6FC-4931-AF58-C784589A0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058349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DB694FD-865B-4148-8E36-549945D13597}"/>
              </a:ext>
            </a:extLst>
          </p:cNvPr>
          <p:cNvSpPr txBox="1">
            <a:spLocks/>
          </p:cNvSpPr>
          <p:nvPr/>
        </p:nvSpPr>
        <p:spPr>
          <a:xfrm>
            <a:off x="683568" y="355913"/>
            <a:ext cx="8004307" cy="1053811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3ª edição do evento anual </a:t>
            </a:r>
          </a:p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Repensando a Loucura 2019</a:t>
            </a:r>
          </a:p>
          <a:p>
            <a:pPr marL="0" lvl="1" algn="ctr"/>
            <a:endParaRPr lang="pt-BR" sz="3300" b="1" kern="0" dirty="0">
              <a:solidFill>
                <a:srgbClr val="C00000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marL="0" lvl="1" algn="ctr"/>
            <a:endParaRPr lang="pt-BR" sz="3300" b="1" i="1" kern="0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C576C58-2CAF-4E34-907B-50A4CE7F3D77}"/>
              </a:ext>
            </a:extLst>
          </p:cNvPr>
          <p:cNvSpPr/>
          <p:nvPr/>
        </p:nvSpPr>
        <p:spPr>
          <a:xfrm>
            <a:off x="611560" y="5992202"/>
            <a:ext cx="80763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BR" sz="3300" b="1" kern="0" dirty="0">
                <a:solidFill>
                  <a:srgbClr val="C00000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11 de maio – Instituto de Psiquiatria da USP </a:t>
            </a:r>
          </a:p>
          <a:p>
            <a:pPr marL="0" lvl="1" algn="ctr"/>
            <a:endParaRPr lang="pt-BR" sz="3300" b="1" i="1" kern="0" dirty="0">
              <a:solidFill>
                <a:srgbClr val="C00000"/>
              </a:solidFill>
              <a:latin typeface="Chelsea 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4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E11FC4-565D-498E-9E3B-6014FDBEE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216"/>
            <a:ext cx="9144000" cy="484956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27745BC-D849-4193-B21D-E319A0274F3D}"/>
              </a:ext>
            </a:extLst>
          </p:cNvPr>
          <p:cNvSpPr/>
          <p:nvPr/>
        </p:nvSpPr>
        <p:spPr>
          <a:xfrm>
            <a:off x="2915816" y="6093296"/>
            <a:ext cx="3605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https://proser-ipq.org/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6994"/>
      </p:ext>
    </p:extLst>
  </p:cSld>
  <p:clrMapOvr>
    <a:masterClrMapping/>
  </p:clrMapOvr>
</p:sld>
</file>

<file path=ppt/theme/theme1.xml><?xml version="1.0" encoding="utf-8"?>
<a:theme xmlns:a="http://schemas.openxmlformats.org/drawingml/2006/main" name="Turbilhão">
  <a:themeElements>
    <a:clrScheme name="Turbilh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urbilh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urbilh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2148</TotalTime>
  <Words>858</Words>
  <Application>Microsoft Office PowerPoint</Application>
  <PresentationFormat>Apresentação na tela (4:3)</PresentationFormat>
  <Paragraphs>192</Paragraphs>
  <Slides>40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Aharoni</vt:lpstr>
      <vt:lpstr>Apple Braille</vt:lpstr>
      <vt:lpstr>Calibri</vt:lpstr>
      <vt:lpstr>Chelsea Market</vt:lpstr>
      <vt:lpstr>Georgia</vt:lpstr>
      <vt:lpstr>Roboto</vt:lpstr>
      <vt:lpstr>Trebuchet MS</vt:lpstr>
      <vt:lpstr>Wingdings</vt:lpstr>
      <vt:lpstr>Turbilhão</vt:lpstr>
      <vt:lpstr>Apresentação do PowerPoint</vt:lpstr>
      <vt:lpstr>Apresentação do PowerPoint</vt:lpstr>
      <vt:lpstr>Apresentação do PowerPoint</vt:lpstr>
      <vt:lpstr>Agradecimento aos nossos  parceiros / apoiadores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Sean McAlister</dc:creator>
  <cp:lastModifiedBy>Sean McAlister</cp:lastModifiedBy>
  <cp:revision>188</cp:revision>
  <dcterms:created xsi:type="dcterms:W3CDTF">2017-05-07T16:58:15Z</dcterms:created>
  <dcterms:modified xsi:type="dcterms:W3CDTF">2020-05-16T00:26:42Z</dcterms:modified>
</cp:coreProperties>
</file>